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21"/>
  </p:notesMasterIdLst>
  <p:handoutMasterIdLst>
    <p:handoutMasterId r:id="rId22"/>
  </p:handoutMasterIdLst>
  <p:sldIdLst>
    <p:sldId id="256" r:id="rId5"/>
    <p:sldId id="262" r:id="rId6"/>
    <p:sldId id="263" r:id="rId7"/>
    <p:sldId id="264" r:id="rId8"/>
    <p:sldId id="265" r:id="rId9"/>
    <p:sldId id="266" r:id="rId10"/>
    <p:sldId id="261" r:id="rId11"/>
    <p:sldId id="273" r:id="rId12"/>
    <p:sldId id="258" r:id="rId13"/>
    <p:sldId id="267" r:id="rId14"/>
    <p:sldId id="270" r:id="rId15"/>
    <p:sldId id="272" r:id="rId16"/>
    <p:sldId id="271" r:id="rId17"/>
    <p:sldId id="268" r:id="rId18"/>
    <p:sldId id="259" r:id="rId19"/>
    <p:sldId id="26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9" autoAdjust="0"/>
    <p:restoredTop sz="76238" autoAdjust="0"/>
  </p:normalViewPr>
  <p:slideViewPr>
    <p:cSldViewPr snapToGrid="0">
      <p:cViewPr varScale="1">
        <p:scale>
          <a:sx n="120" d="100"/>
          <a:sy n="120" d="100"/>
        </p:scale>
        <p:origin x="120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08/layout/VerticalCurvedList" loCatId="icon" qsTypeId="urn:microsoft.com/office/officeart/2005/8/quickstyle/simple1" qsCatId="simple" csTypeId="urn:microsoft.com/office/officeart/2018/5/colors/Iconchunking_neutralbg_accent2_2" csCatId="accent2" phldr="1"/>
      <dgm:spPr/>
      <dgm:t>
        <a:bodyPr/>
        <a:lstStyle/>
        <a:p>
          <a:endParaRPr lang="en-GB"/>
        </a:p>
      </dgm:t>
    </dgm:pt>
    <dgm:pt modelId="{701D68F5-42F8-47BC-8FED-84C50F595DF0}">
      <dgm:prSet phldrT="[Text]"/>
      <dgm:spPr/>
      <dgm:t>
        <a:bodyPr/>
        <a:lstStyle/>
        <a:p>
          <a:r>
            <a:rPr lang="en-ZA" dirty="0"/>
            <a:t>Clustering &amp;</a:t>
          </a:r>
        </a:p>
        <a:p>
          <a:r>
            <a:rPr lang="en-ZA" dirty="0"/>
            <a:t>Mining Cluster Specific Frequent Factors</a:t>
          </a:r>
          <a:endParaRPr lang="en-US" dirty="0"/>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r>
            <a:rPr lang="en-US" dirty="0"/>
            <a:t>Classification </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r>
            <a:rPr lang="en-US" dirty="0"/>
            <a:t>Time Series </a:t>
          </a:r>
        </a:p>
        <a:p>
          <a:r>
            <a:rPr lang="en-US" dirty="0"/>
            <a:t>Analysis</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44D8C747-F120-1A4B-9835-A8C1224642C4}" type="pres">
      <dgm:prSet presAssocID="{7D9C16A6-8C48-4165-8DAF-8C957C12A8FA}" presName="Name0" presStyleCnt="0">
        <dgm:presLayoutVars>
          <dgm:chMax val="7"/>
          <dgm:chPref val="7"/>
          <dgm:dir/>
        </dgm:presLayoutVars>
      </dgm:prSet>
      <dgm:spPr/>
    </dgm:pt>
    <dgm:pt modelId="{7E015BD8-FA22-B046-998D-D8EF9258DA15}" type="pres">
      <dgm:prSet presAssocID="{7D9C16A6-8C48-4165-8DAF-8C957C12A8FA}" presName="Name1" presStyleCnt="0"/>
      <dgm:spPr/>
    </dgm:pt>
    <dgm:pt modelId="{6DC3DB53-2449-CC47-ABFD-B6257937E83C}" type="pres">
      <dgm:prSet presAssocID="{7D9C16A6-8C48-4165-8DAF-8C957C12A8FA}" presName="cycle" presStyleCnt="0"/>
      <dgm:spPr/>
    </dgm:pt>
    <dgm:pt modelId="{18B6AE69-CED3-964E-A0E7-2C39307BAC21}" type="pres">
      <dgm:prSet presAssocID="{7D9C16A6-8C48-4165-8DAF-8C957C12A8FA}" presName="srcNode" presStyleLbl="node1" presStyleIdx="0" presStyleCnt="3"/>
      <dgm:spPr/>
    </dgm:pt>
    <dgm:pt modelId="{4F32AE96-20D5-2247-A871-A7C840169546}" type="pres">
      <dgm:prSet presAssocID="{7D9C16A6-8C48-4165-8DAF-8C957C12A8FA}" presName="conn" presStyleLbl="parChTrans1D2" presStyleIdx="0" presStyleCnt="1"/>
      <dgm:spPr/>
    </dgm:pt>
    <dgm:pt modelId="{42FBE56C-A415-714F-A058-2659FEC752FD}" type="pres">
      <dgm:prSet presAssocID="{7D9C16A6-8C48-4165-8DAF-8C957C12A8FA}" presName="extraNode" presStyleLbl="node1" presStyleIdx="0" presStyleCnt="3"/>
      <dgm:spPr/>
    </dgm:pt>
    <dgm:pt modelId="{0BD06EA6-792E-674C-AB63-A5E36F315EFD}" type="pres">
      <dgm:prSet presAssocID="{7D9C16A6-8C48-4165-8DAF-8C957C12A8FA}" presName="dstNode" presStyleLbl="node1" presStyleIdx="0" presStyleCnt="3"/>
      <dgm:spPr/>
    </dgm:pt>
    <dgm:pt modelId="{6AFA3829-C0B4-274E-9224-C12D9C49BBCC}" type="pres">
      <dgm:prSet presAssocID="{701D68F5-42F8-47BC-8FED-84C50F595DF0}" presName="text_1" presStyleLbl="node1" presStyleIdx="0" presStyleCnt="3">
        <dgm:presLayoutVars>
          <dgm:bulletEnabled val="1"/>
        </dgm:presLayoutVars>
      </dgm:prSet>
      <dgm:spPr/>
    </dgm:pt>
    <dgm:pt modelId="{81205BD7-DC3B-014A-AA2E-73C3FA9848D0}" type="pres">
      <dgm:prSet presAssocID="{701D68F5-42F8-47BC-8FED-84C50F595DF0}" presName="accent_1" presStyleCnt="0"/>
      <dgm:spPr/>
    </dgm:pt>
    <dgm:pt modelId="{F43FB676-4B01-B94E-9DD3-7FF87CC138CF}" type="pres">
      <dgm:prSet presAssocID="{701D68F5-42F8-47BC-8FED-84C50F595DF0}" presName="accentRepeatNode" presStyleLbl="solidFgAcc1" presStyleIdx="0" presStyleCnt="3"/>
      <dgm:spPr/>
    </dgm:pt>
    <dgm:pt modelId="{5F04D738-8B4F-9A41-B176-5FA4DE249374}" type="pres">
      <dgm:prSet presAssocID="{91A66877-AC1C-46D9-BF2C-6024B638DEA9}" presName="text_2" presStyleLbl="node1" presStyleIdx="1" presStyleCnt="3">
        <dgm:presLayoutVars>
          <dgm:bulletEnabled val="1"/>
        </dgm:presLayoutVars>
      </dgm:prSet>
      <dgm:spPr/>
    </dgm:pt>
    <dgm:pt modelId="{DC469683-186B-D64F-8ED6-6203A75BF531}" type="pres">
      <dgm:prSet presAssocID="{91A66877-AC1C-46D9-BF2C-6024B638DEA9}" presName="accent_2" presStyleCnt="0"/>
      <dgm:spPr/>
    </dgm:pt>
    <dgm:pt modelId="{A0F7B4DD-C8C8-364B-AD69-EACBDDE19BA7}" type="pres">
      <dgm:prSet presAssocID="{91A66877-AC1C-46D9-BF2C-6024B638DEA9}" presName="accentRepeatNode" presStyleLbl="solidFgAcc1" presStyleIdx="1" presStyleCnt="3"/>
      <dgm:spPr/>
    </dgm:pt>
    <dgm:pt modelId="{2E098AC7-D4F0-2741-AC7E-F6BF95B03F20}" type="pres">
      <dgm:prSet presAssocID="{76CC3289-2662-43F0-A3C6-BA04A135F08C}" presName="text_3" presStyleLbl="node1" presStyleIdx="2" presStyleCnt="3">
        <dgm:presLayoutVars>
          <dgm:bulletEnabled val="1"/>
        </dgm:presLayoutVars>
      </dgm:prSet>
      <dgm:spPr/>
    </dgm:pt>
    <dgm:pt modelId="{2465D1ED-24D9-1340-A89D-3920EE182017}" type="pres">
      <dgm:prSet presAssocID="{76CC3289-2662-43F0-A3C6-BA04A135F08C}" presName="accent_3" presStyleCnt="0"/>
      <dgm:spPr/>
    </dgm:pt>
    <dgm:pt modelId="{C5ED107C-A740-C148-AE98-CB1B0D1BE367}" type="pres">
      <dgm:prSet presAssocID="{76CC3289-2662-43F0-A3C6-BA04A135F08C}" presName="accentRepeatNode" presStyleLbl="solidFgAcc1" presStyleIdx="2" presStyleCnt="3"/>
      <dgm:spPr/>
    </dgm:pt>
  </dgm:ptLst>
  <dgm:cxnLst>
    <dgm:cxn modelId="{DD47A508-7FCB-9D43-A6BE-4D6DE331FDFC}" type="presOf" srcId="{7D9C16A6-8C48-4165-8DAF-8C957C12A8FA}" destId="{44D8C747-F120-1A4B-9835-A8C1224642C4}" srcOrd="0" destOrd="0" presId="urn:microsoft.com/office/officeart/2008/layout/VerticalCurvedList"/>
    <dgm:cxn modelId="{39B4190C-E362-FC4F-B70C-A21B1D586A35}" type="presOf" srcId="{76CC3289-2662-43F0-A3C6-BA04A135F08C}" destId="{2E098AC7-D4F0-2741-AC7E-F6BF95B03F20}" srcOrd="0" destOrd="0" presId="urn:microsoft.com/office/officeart/2008/layout/VerticalCurvedList"/>
    <dgm:cxn modelId="{23F0AE50-8D63-4340-A359-A166D00FB4FB}" type="presOf" srcId="{701D68F5-42F8-47BC-8FED-84C50F595DF0}" destId="{6AFA3829-C0B4-274E-9224-C12D9C49BBCC}" srcOrd="0" destOrd="0" presId="urn:microsoft.com/office/officeart/2008/layout/VerticalCurved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0C8AE688-42CB-694D-ADB5-D9765888F3FC}" type="presOf" srcId="{0C95B389-AC0C-4055-9AA3-38815EFC8B0A}" destId="{4F32AE96-20D5-2247-A871-A7C840169546}" srcOrd="0" destOrd="0" presId="urn:microsoft.com/office/officeart/2008/layout/VerticalCurvedList"/>
    <dgm:cxn modelId="{47170AF6-37EE-5C43-96C9-851AC259A8B0}" type="presOf" srcId="{91A66877-AC1C-46D9-BF2C-6024B638DEA9}" destId="{5F04D738-8B4F-9A41-B176-5FA4DE249374}" srcOrd="0" destOrd="0" presId="urn:microsoft.com/office/officeart/2008/layout/VerticalCurvedList"/>
    <dgm:cxn modelId="{F4D90B56-DE43-7746-A927-298D2908395C}" type="presParOf" srcId="{44D8C747-F120-1A4B-9835-A8C1224642C4}" destId="{7E015BD8-FA22-B046-998D-D8EF9258DA15}" srcOrd="0" destOrd="0" presId="urn:microsoft.com/office/officeart/2008/layout/VerticalCurvedList"/>
    <dgm:cxn modelId="{759063A9-CDEE-3742-93A2-A400A40AB5EC}" type="presParOf" srcId="{7E015BD8-FA22-B046-998D-D8EF9258DA15}" destId="{6DC3DB53-2449-CC47-ABFD-B6257937E83C}" srcOrd="0" destOrd="0" presId="urn:microsoft.com/office/officeart/2008/layout/VerticalCurvedList"/>
    <dgm:cxn modelId="{0FC452DF-85F2-F346-8046-5BB0B9660D26}" type="presParOf" srcId="{6DC3DB53-2449-CC47-ABFD-B6257937E83C}" destId="{18B6AE69-CED3-964E-A0E7-2C39307BAC21}" srcOrd="0" destOrd="0" presId="urn:microsoft.com/office/officeart/2008/layout/VerticalCurvedList"/>
    <dgm:cxn modelId="{20FC5570-02E9-7541-8ED2-ED9067813D49}" type="presParOf" srcId="{6DC3DB53-2449-CC47-ABFD-B6257937E83C}" destId="{4F32AE96-20D5-2247-A871-A7C840169546}" srcOrd="1" destOrd="0" presId="urn:microsoft.com/office/officeart/2008/layout/VerticalCurvedList"/>
    <dgm:cxn modelId="{CD75F020-0CDC-D74E-9B2C-43251E669E71}" type="presParOf" srcId="{6DC3DB53-2449-CC47-ABFD-B6257937E83C}" destId="{42FBE56C-A415-714F-A058-2659FEC752FD}" srcOrd="2" destOrd="0" presId="urn:microsoft.com/office/officeart/2008/layout/VerticalCurvedList"/>
    <dgm:cxn modelId="{BEC9BAFE-B508-894B-A888-6F7B8E99D80F}" type="presParOf" srcId="{6DC3DB53-2449-CC47-ABFD-B6257937E83C}" destId="{0BD06EA6-792E-674C-AB63-A5E36F315EFD}" srcOrd="3" destOrd="0" presId="urn:microsoft.com/office/officeart/2008/layout/VerticalCurvedList"/>
    <dgm:cxn modelId="{1A7D4FF1-88FB-724D-B081-4ECCDBAB6D8C}" type="presParOf" srcId="{7E015BD8-FA22-B046-998D-D8EF9258DA15}" destId="{6AFA3829-C0B4-274E-9224-C12D9C49BBCC}" srcOrd="1" destOrd="0" presId="urn:microsoft.com/office/officeart/2008/layout/VerticalCurvedList"/>
    <dgm:cxn modelId="{C7D5984C-F387-B745-BE3C-E60CC1386370}" type="presParOf" srcId="{7E015BD8-FA22-B046-998D-D8EF9258DA15}" destId="{81205BD7-DC3B-014A-AA2E-73C3FA9848D0}" srcOrd="2" destOrd="0" presId="urn:microsoft.com/office/officeart/2008/layout/VerticalCurvedList"/>
    <dgm:cxn modelId="{FC76BEB8-FFFE-5B43-A59A-C18E14D4AC49}" type="presParOf" srcId="{81205BD7-DC3B-014A-AA2E-73C3FA9848D0}" destId="{F43FB676-4B01-B94E-9DD3-7FF87CC138CF}" srcOrd="0" destOrd="0" presId="urn:microsoft.com/office/officeart/2008/layout/VerticalCurvedList"/>
    <dgm:cxn modelId="{6C6CD587-6C4B-5A42-8C86-5B6D13596F53}" type="presParOf" srcId="{7E015BD8-FA22-B046-998D-D8EF9258DA15}" destId="{5F04D738-8B4F-9A41-B176-5FA4DE249374}" srcOrd="3" destOrd="0" presId="urn:microsoft.com/office/officeart/2008/layout/VerticalCurvedList"/>
    <dgm:cxn modelId="{846BFE9D-A4F1-814F-98B3-E32676D80196}" type="presParOf" srcId="{7E015BD8-FA22-B046-998D-D8EF9258DA15}" destId="{DC469683-186B-D64F-8ED6-6203A75BF531}" srcOrd="4" destOrd="0" presId="urn:microsoft.com/office/officeart/2008/layout/VerticalCurvedList"/>
    <dgm:cxn modelId="{E5DA7EFD-DAE8-204D-8B58-97DDFAFEA3A7}" type="presParOf" srcId="{DC469683-186B-D64F-8ED6-6203A75BF531}" destId="{A0F7B4DD-C8C8-364B-AD69-EACBDDE19BA7}" srcOrd="0" destOrd="0" presId="urn:microsoft.com/office/officeart/2008/layout/VerticalCurvedList"/>
    <dgm:cxn modelId="{74E50D7D-1148-B64C-86A9-4E8B84E1117B}" type="presParOf" srcId="{7E015BD8-FA22-B046-998D-D8EF9258DA15}" destId="{2E098AC7-D4F0-2741-AC7E-F6BF95B03F20}" srcOrd="5" destOrd="0" presId="urn:microsoft.com/office/officeart/2008/layout/VerticalCurvedList"/>
    <dgm:cxn modelId="{4F3BF89D-0F39-8844-801E-394A046EBE87}" type="presParOf" srcId="{7E015BD8-FA22-B046-998D-D8EF9258DA15}" destId="{2465D1ED-24D9-1340-A89D-3920EE182017}" srcOrd="6" destOrd="0" presId="urn:microsoft.com/office/officeart/2008/layout/VerticalCurvedList"/>
    <dgm:cxn modelId="{C03EDBC7-FEE2-3B40-A0B7-4B3A7E76D9F9}" type="presParOf" srcId="{2465D1ED-24D9-1340-A89D-3920EE182017}" destId="{C5ED107C-A740-C148-AE98-CB1B0D1BE36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E5AA53B-3EEE-4DE4-BB81-9044890C2946}" type="doc">
      <dgm:prSet loTypeId="urn:microsoft.com/office/officeart/2005/8/layout/hierarchy4" loCatId="icon" qsTypeId="urn:microsoft.com/office/officeart/2005/8/quickstyle/simple4" qsCatId="simple" csTypeId="urn:microsoft.com/office/officeart/2005/8/colors/accent2_2" csCatId="accent2" phldr="1"/>
      <dgm:spPr/>
      <dgm:t>
        <a:bodyPr/>
        <a:lstStyle/>
        <a:p>
          <a:endParaRPr lang="en-US"/>
        </a:p>
      </dgm:t>
    </dgm:pt>
    <dgm:pt modelId="{0BEF68B8-1228-47BB-83B5-7B9CD1E3F84E}">
      <dgm:prSet phldrT="[Text]" custT="1"/>
      <dgm:spPr/>
      <dgm:t>
        <a:bodyPr/>
        <a:lstStyle/>
        <a:p>
          <a:pPr algn="l">
            <a:lnSpc>
              <a:spcPct val="100000"/>
            </a:lnSpc>
          </a:pPr>
          <a:r>
            <a:rPr lang="en-US" sz="3400" dirty="0"/>
            <a:t>By</a:t>
          </a:r>
        </a:p>
        <a:p>
          <a:pPr algn="ctr">
            <a:lnSpc>
              <a:spcPct val="100000"/>
            </a:lnSpc>
          </a:pPr>
          <a:r>
            <a:rPr lang="en-US" sz="3400" dirty="0"/>
            <a:t>- Neel Agarwal</a:t>
          </a:r>
        </a:p>
        <a:p>
          <a:pPr algn="ctr">
            <a:lnSpc>
              <a:spcPct val="100000"/>
            </a:lnSpc>
          </a:pPr>
          <a:r>
            <a:rPr lang="en-US" sz="3400" dirty="0"/>
            <a:t>- </a:t>
          </a:r>
          <a:r>
            <a:rPr lang="en-US" sz="3400" baseline="0" dirty="0"/>
            <a:t>Jayant Patil</a:t>
          </a:r>
        </a:p>
      </dgm:t>
    </dgm:pt>
    <dgm:pt modelId="{FD949706-EDCC-4ADC-8EDF-8EDA49C92325}" type="sibTrans" cxnId="{EDEF4F82-1237-4639-A0F7-385C1897CE66}">
      <dgm:prSet/>
      <dgm:spPr/>
      <dgm:t>
        <a:bodyPr/>
        <a:lstStyle/>
        <a:p>
          <a:endParaRPr lang="en-US"/>
        </a:p>
      </dgm:t>
    </dgm:pt>
    <dgm:pt modelId="{ED3A4BC2-B75A-4952-A38B-A42B5995DF05}" type="parTrans" cxnId="{EDEF4F82-1237-4639-A0F7-385C1897CE66}">
      <dgm:prSet/>
      <dgm:spPr/>
      <dgm:t>
        <a:bodyPr/>
        <a:lstStyle/>
        <a:p>
          <a:endParaRPr lang="en-US"/>
        </a:p>
      </dgm:t>
    </dgm:pt>
    <dgm:pt modelId="{A62F0563-C5BA-5441-92BF-FC7B59DB60BD}" type="pres">
      <dgm:prSet presAssocID="{7E5AA53B-3EEE-4DE4-BB81-9044890C2946}" presName="Name0" presStyleCnt="0">
        <dgm:presLayoutVars>
          <dgm:chPref val="1"/>
          <dgm:dir/>
          <dgm:animOne val="branch"/>
          <dgm:animLvl val="lvl"/>
          <dgm:resizeHandles/>
        </dgm:presLayoutVars>
      </dgm:prSet>
      <dgm:spPr/>
    </dgm:pt>
    <dgm:pt modelId="{6344D6D6-B7F4-1342-A4A8-99F80B4CA578}" type="pres">
      <dgm:prSet presAssocID="{0BEF68B8-1228-47BB-83B5-7B9CD1E3F84E}" presName="vertOne" presStyleCnt="0"/>
      <dgm:spPr/>
    </dgm:pt>
    <dgm:pt modelId="{3E09A397-456E-B243-8A8B-76679F7765FD}" type="pres">
      <dgm:prSet presAssocID="{0BEF68B8-1228-47BB-83B5-7B9CD1E3F84E}" presName="txOne" presStyleLbl="node0" presStyleIdx="0" presStyleCnt="1" custLinFactNeighborX="-152">
        <dgm:presLayoutVars>
          <dgm:chPref val="3"/>
        </dgm:presLayoutVars>
      </dgm:prSet>
      <dgm:spPr/>
    </dgm:pt>
    <dgm:pt modelId="{145DECFF-BEB0-A04D-92CB-BB89E471D065}" type="pres">
      <dgm:prSet presAssocID="{0BEF68B8-1228-47BB-83B5-7B9CD1E3F84E}" presName="horzOne" presStyleCnt="0"/>
      <dgm:spPr/>
    </dgm:pt>
  </dgm:ptLst>
  <dgm:cxnLst>
    <dgm:cxn modelId="{341AF009-3CB8-2C42-B358-07B32C95A845}" type="presOf" srcId="{0BEF68B8-1228-47BB-83B5-7B9CD1E3F84E}" destId="{3E09A397-456E-B243-8A8B-76679F7765FD}" srcOrd="0" destOrd="0" presId="urn:microsoft.com/office/officeart/2005/8/layout/hierarchy4"/>
    <dgm:cxn modelId="{7E005456-8506-9D43-B4D2-7FCE783EEFEC}" type="presOf" srcId="{7E5AA53B-3EEE-4DE4-BB81-9044890C2946}" destId="{A62F0563-C5BA-5441-92BF-FC7B59DB60BD}" srcOrd="0" destOrd="0" presId="urn:microsoft.com/office/officeart/2005/8/layout/hierarchy4"/>
    <dgm:cxn modelId="{EDEF4F82-1237-4639-A0F7-385C1897CE66}" srcId="{7E5AA53B-3EEE-4DE4-BB81-9044890C2946}" destId="{0BEF68B8-1228-47BB-83B5-7B9CD1E3F84E}" srcOrd="0" destOrd="0" parTransId="{ED3A4BC2-B75A-4952-A38B-A42B5995DF05}" sibTransId="{FD949706-EDCC-4ADC-8EDF-8EDA49C92325}"/>
    <dgm:cxn modelId="{6C75045E-AB20-344D-B873-0DFC308F8D46}" type="presParOf" srcId="{A62F0563-C5BA-5441-92BF-FC7B59DB60BD}" destId="{6344D6D6-B7F4-1342-A4A8-99F80B4CA578}" srcOrd="0" destOrd="0" presId="urn:microsoft.com/office/officeart/2005/8/layout/hierarchy4"/>
    <dgm:cxn modelId="{B4EBFEFF-1908-DB43-820E-5108D11FF45E}" type="presParOf" srcId="{6344D6D6-B7F4-1342-A4A8-99F80B4CA578}" destId="{3E09A397-456E-B243-8A8B-76679F7765FD}" srcOrd="0" destOrd="0" presId="urn:microsoft.com/office/officeart/2005/8/layout/hierarchy4"/>
    <dgm:cxn modelId="{977D9299-F2D0-4942-80B3-EA3EDB2013C5}" type="presParOf" srcId="{6344D6D6-B7F4-1342-A4A8-99F80B4CA578}" destId="{145DECFF-BEB0-A04D-92CB-BB89E471D065}"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AE96-20D5-2247-A871-A7C840169546}">
      <dsp:nvSpPr>
        <dsp:cNvPr id="0" name=""/>
        <dsp:cNvSpPr/>
      </dsp:nvSpPr>
      <dsp:spPr>
        <a:xfrm>
          <a:off x="-4478035" y="-686727"/>
          <a:ext cx="5334659" cy="5334659"/>
        </a:xfrm>
        <a:prstGeom prst="blockArc">
          <a:avLst>
            <a:gd name="adj1" fmla="val 18900000"/>
            <a:gd name="adj2" fmla="val 2700000"/>
            <a:gd name="adj3" fmla="val 405"/>
          </a:avLst>
        </a:prstGeom>
        <a:noFill/>
        <a:ln w="22225"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FA3829-C0B4-274E-9224-C12D9C49BBCC}">
      <dsp:nvSpPr>
        <dsp:cNvPr id="0" name=""/>
        <dsp:cNvSpPr/>
      </dsp:nvSpPr>
      <dsp:spPr>
        <a:xfrm>
          <a:off x="550916" y="396120"/>
          <a:ext cx="10301645" cy="792241"/>
        </a:xfrm>
        <a:prstGeom prst="rect">
          <a:avLst/>
        </a:prstGeom>
        <a:solidFill>
          <a:schemeClr val="accent2">
            <a:hueOff val="0"/>
            <a:satOff val="0"/>
            <a:lumOff val="0"/>
            <a:alphaOff val="0"/>
          </a:schemeClr>
        </a:solid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841" tIns="53340" rIns="53340" bIns="53340" numCol="1" spcCol="1270" anchor="ctr" anchorCtr="0">
          <a:noAutofit/>
        </a:bodyPr>
        <a:lstStyle/>
        <a:p>
          <a:pPr marL="0" lvl="0" indent="0" algn="l" defTabSz="933450">
            <a:lnSpc>
              <a:spcPct val="90000"/>
            </a:lnSpc>
            <a:spcBef>
              <a:spcPct val="0"/>
            </a:spcBef>
            <a:spcAft>
              <a:spcPct val="35000"/>
            </a:spcAft>
            <a:buNone/>
          </a:pPr>
          <a:r>
            <a:rPr lang="en-ZA" sz="2100" kern="1200" dirty="0"/>
            <a:t>Clustering &amp;</a:t>
          </a:r>
        </a:p>
        <a:p>
          <a:pPr marL="0" lvl="0" indent="0" algn="l" defTabSz="933450">
            <a:lnSpc>
              <a:spcPct val="90000"/>
            </a:lnSpc>
            <a:spcBef>
              <a:spcPct val="0"/>
            </a:spcBef>
            <a:spcAft>
              <a:spcPct val="35000"/>
            </a:spcAft>
            <a:buNone/>
          </a:pPr>
          <a:r>
            <a:rPr lang="en-ZA" sz="2100" kern="1200" dirty="0"/>
            <a:t>Mining Cluster Specific Frequent Factors</a:t>
          </a:r>
          <a:endParaRPr lang="en-US" sz="2100" kern="1200" dirty="0"/>
        </a:p>
      </dsp:txBody>
      <dsp:txXfrm>
        <a:off x="550916" y="396120"/>
        <a:ext cx="10301645" cy="792241"/>
      </dsp:txXfrm>
    </dsp:sp>
    <dsp:sp modelId="{F43FB676-4B01-B94E-9DD3-7FF87CC138CF}">
      <dsp:nvSpPr>
        <dsp:cNvPr id="0" name=""/>
        <dsp:cNvSpPr/>
      </dsp:nvSpPr>
      <dsp:spPr>
        <a:xfrm>
          <a:off x="55766" y="297090"/>
          <a:ext cx="990301" cy="990301"/>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04D738-8B4F-9A41-B176-5FA4DE249374}">
      <dsp:nvSpPr>
        <dsp:cNvPr id="0" name=""/>
        <dsp:cNvSpPr/>
      </dsp:nvSpPr>
      <dsp:spPr>
        <a:xfrm>
          <a:off x="838896" y="1584481"/>
          <a:ext cx="10013665" cy="792241"/>
        </a:xfrm>
        <a:prstGeom prst="rect">
          <a:avLst/>
        </a:prstGeom>
        <a:solidFill>
          <a:schemeClr val="accent2">
            <a:hueOff val="0"/>
            <a:satOff val="0"/>
            <a:lumOff val="0"/>
            <a:alphaOff val="0"/>
          </a:schemeClr>
        </a:solid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841"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Classification </a:t>
          </a:r>
        </a:p>
      </dsp:txBody>
      <dsp:txXfrm>
        <a:off x="838896" y="1584481"/>
        <a:ext cx="10013665" cy="792241"/>
      </dsp:txXfrm>
    </dsp:sp>
    <dsp:sp modelId="{A0F7B4DD-C8C8-364B-AD69-EACBDDE19BA7}">
      <dsp:nvSpPr>
        <dsp:cNvPr id="0" name=""/>
        <dsp:cNvSpPr/>
      </dsp:nvSpPr>
      <dsp:spPr>
        <a:xfrm>
          <a:off x="343745" y="1485451"/>
          <a:ext cx="990301" cy="990301"/>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098AC7-D4F0-2741-AC7E-F6BF95B03F20}">
      <dsp:nvSpPr>
        <dsp:cNvPr id="0" name=""/>
        <dsp:cNvSpPr/>
      </dsp:nvSpPr>
      <dsp:spPr>
        <a:xfrm>
          <a:off x="550916" y="2772843"/>
          <a:ext cx="10301645" cy="792241"/>
        </a:xfrm>
        <a:prstGeom prst="rect">
          <a:avLst/>
        </a:prstGeom>
        <a:solidFill>
          <a:schemeClr val="accent2">
            <a:hueOff val="0"/>
            <a:satOff val="0"/>
            <a:lumOff val="0"/>
            <a:alphaOff val="0"/>
          </a:schemeClr>
        </a:solid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841"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Time Series </a:t>
          </a:r>
        </a:p>
        <a:p>
          <a:pPr marL="0" lvl="0" indent="0" algn="l" defTabSz="933450">
            <a:lnSpc>
              <a:spcPct val="90000"/>
            </a:lnSpc>
            <a:spcBef>
              <a:spcPct val="0"/>
            </a:spcBef>
            <a:spcAft>
              <a:spcPct val="35000"/>
            </a:spcAft>
            <a:buNone/>
          </a:pPr>
          <a:r>
            <a:rPr lang="en-US" sz="2100" kern="1200" dirty="0"/>
            <a:t>Analysis</a:t>
          </a:r>
        </a:p>
      </dsp:txBody>
      <dsp:txXfrm>
        <a:off x="550916" y="2772843"/>
        <a:ext cx="10301645" cy="792241"/>
      </dsp:txXfrm>
    </dsp:sp>
    <dsp:sp modelId="{C5ED107C-A740-C148-AE98-CB1B0D1BE367}">
      <dsp:nvSpPr>
        <dsp:cNvPr id="0" name=""/>
        <dsp:cNvSpPr/>
      </dsp:nvSpPr>
      <dsp:spPr>
        <a:xfrm>
          <a:off x="55766" y="2673813"/>
          <a:ext cx="990301" cy="990301"/>
        </a:xfrm>
        <a:prstGeom prst="ellipse">
          <a:avLst/>
        </a:prstGeom>
        <a:solidFill>
          <a:schemeClr val="lt1">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9A397-456E-B243-8A8B-76679F7765FD}">
      <dsp:nvSpPr>
        <dsp:cNvPr id="0" name=""/>
        <dsp:cNvSpPr/>
      </dsp:nvSpPr>
      <dsp:spPr>
        <a:xfrm>
          <a:off x="0" y="0"/>
          <a:ext cx="5554229" cy="2314479"/>
        </a:xfrm>
        <a:prstGeom prst="roundRect">
          <a:avLst>
            <a:gd name="adj" fmla="val 10000"/>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100000"/>
            </a:lnSpc>
            <a:spcBef>
              <a:spcPct val="0"/>
            </a:spcBef>
            <a:spcAft>
              <a:spcPct val="35000"/>
            </a:spcAft>
            <a:buNone/>
          </a:pPr>
          <a:r>
            <a:rPr lang="en-US" sz="3400" kern="1200" dirty="0"/>
            <a:t>By</a:t>
          </a:r>
        </a:p>
        <a:p>
          <a:pPr marL="0" lvl="0" indent="0" algn="ctr" defTabSz="1511300">
            <a:lnSpc>
              <a:spcPct val="100000"/>
            </a:lnSpc>
            <a:spcBef>
              <a:spcPct val="0"/>
            </a:spcBef>
            <a:spcAft>
              <a:spcPct val="35000"/>
            </a:spcAft>
            <a:buNone/>
          </a:pPr>
          <a:r>
            <a:rPr lang="en-US" sz="3400" kern="1200" dirty="0"/>
            <a:t>- Neel Agarwal</a:t>
          </a:r>
        </a:p>
        <a:p>
          <a:pPr marL="0" lvl="0" indent="0" algn="ctr" defTabSz="1511300">
            <a:lnSpc>
              <a:spcPct val="100000"/>
            </a:lnSpc>
            <a:spcBef>
              <a:spcPct val="0"/>
            </a:spcBef>
            <a:spcAft>
              <a:spcPct val="35000"/>
            </a:spcAft>
            <a:buNone/>
          </a:pPr>
          <a:r>
            <a:rPr lang="en-US" sz="3400" kern="1200" dirty="0"/>
            <a:t>- </a:t>
          </a:r>
          <a:r>
            <a:rPr lang="en-US" sz="3400" kern="1200" baseline="0" dirty="0"/>
            <a:t>Jayant Patil</a:t>
          </a:r>
        </a:p>
      </dsp:txBody>
      <dsp:txXfrm>
        <a:off x="67789" y="67789"/>
        <a:ext cx="5418651" cy="217890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12/14/23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12/14/23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2800" dirty="0"/>
              <a:t>A staggering 42,939 fatalities were recorded all over the United States in the year 2022 that resulted from motor vehicle traffic crashes. </a:t>
            </a:r>
            <a:r>
              <a:rPr lang="en-IN" sz="2800" b="0" i="0" dirty="0">
                <a:solidFill>
                  <a:srgbClr val="000000"/>
                </a:solidFill>
                <a:effectLst/>
                <a:latin typeface="Söhne"/>
              </a:rPr>
              <a:t>As this figure continues to rise annually, it's imperative for us to take ownership of this issue, analyse it comprehensively, and devise preventive measures and solutions. To address this at a local level, we aim to utilize data mining and machine learning techniques to analyse crash report data collected from Montgomery County in Maryland.</a:t>
            </a:r>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The next step after dividing the accident data into zones of </a:t>
            </a:r>
            <a:r>
              <a:rPr lang="en-US" sz="2800" dirty="0" err="1"/>
              <a:t>occurence</a:t>
            </a:r>
            <a:r>
              <a:rPr lang="en-US" sz="2800" dirty="0"/>
              <a:t>, is to find the most commonly occurring combinations of factors that have influenced or accompanied the accident </a:t>
            </a:r>
            <a:r>
              <a:rPr lang="en-US" sz="2800" dirty="0" err="1"/>
              <a:t>occurences</a:t>
            </a:r>
            <a:r>
              <a:rPr lang="en-US" sz="2800" dirty="0"/>
              <a:t> in each respective zone and also compare the commonalities and differences in these factors between different zones. The FP Growth pattern mining algorithm was applied to the data for each cluster (zone) individually to be able to mine frequent patterns (of factors) for every zone. The minimum support was kept at 40% and the association rule threshold was kept at 80%. Due to the vastness of the data additional constraints were applied for the analysis of similarities of patterns in different zones. The maximum number of frequent patterns for each cluster was capped at 30 and the minimum length of pattern was kept as 3. The given table </a:t>
            </a:r>
            <a:r>
              <a:rPr lang="en-US" sz="2800" dirty="0" err="1"/>
              <a:t>summarises</a:t>
            </a:r>
            <a:r>
              <a:rPr lang="en-US" sz="2800" dirty="0"/>
              <a:t> the numbers of frequent patterns obtained for each cluster. </a:t>
            </a:r>
          </a:p>
          <a:p>
            <a:r>
              <a:rPr lang="en-US" sz="2800" dirty="0"/>
              <a:t>On obtaining the results, it is found that the frequent itemset set ('County', 'Montgomery County Police', 'NO APPARENT INJURY') is common in all the clusters. The frequent itemset sets ('Montgomery County Police', 'NO APPARENT INJURY', 'Property Damage Crash') and ('County', 'NO APPARENT INJURY', 'Property Damage Crash') are common in 6 out of 7 clusters. On examining the rest of the frequent </a:t>
            </a:r>
            <a:r>
              <a:rPr lang="en-US" sz="2800" dirty="0" err="1"/>
              <a:t>itemsets</a:t>
            </a:r>
            <a:r>
              <a:rPr lang="en-US" sz="2800" dirty="0"/>
              <a:t>, it is observed that each of the zone has peculiar results in terms of “Agency Name”, “Injury Severity” and “ACRS report type” among others. It is natural that for different zones, the agencies involved will vary but through this process of pattern mining, the zones can further be identified as hotspots for severe or less severe accidents among other applications.</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2918098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This study also aims to render a model that can classify an occurrence of accident in terms of “Injury Severity” based on values of other attributes (this is a completely separate study from the clustering analysis and pattern mining). However, as mentioned in the data preprocessing section, the target class was imbalanced. Therefore, the SMOTE (Synthetic Minority Oversampling Technique) was used for resampling of the minority classes. A number of classifiers are available for training and were tried and tested on the given data of which Random Forest gave significantly better results. This paper only discusses the training and results of the Random Forest classifier. Results: An accuracy of 84.27 % was achieved. Further insights into the performance analysis could be derived from the confusion matrix which has been included in the report. </a:t>
            </a:r>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3784610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The analysis aimed to delve into the temporal patterns of crashes based on the 'Crash Date/Time' column from the ACRS dataset. Utilizing Facebook's Prophet package, an in-depth exploration of crash frequency and prediction over time was conducted. In our modeling approach we utilized a Prophet model to discern temporal trends and predict crash occurrences for the upcoming 365 days. As shown in the figure here, discernible recurrent patterns or fluctuations were observed, manifesting at consistent year-long intervals. This characteristic is termed as "seasonality" within the time series analysis domain. Our model, configured with enabled </a:t>
            </a:r>
            <a:r>
              <a:rPr lang="en-US" sz="2800" dirty="0" err="1"/>
              <a:t>yearly_seasonality</a:t>
            </a:r>
            <a:r>
              <a:rPr lang="en-US" sz="2800" dirty="0"/>
              <a:t>, was tailored to our prepared dataset, enabling precise predictions for the future timeframe.</a:t>
            </a:r>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4167618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kern="1200" dirty="0">
                <a:solidFill>
                  <a:schemeClr val="tx1"/>
                </a:solidFill>
                <a:latin typeface="+mn-lt"/>
                <a:ea typeface="+mn-ea"/>
                <a:cs typeface="+mn-cs"/>
              </a:rPr>
              <a:t>Understanding the weekly, monthly and yearly trend patterns is essential for informed decision-making in areas such as traffic management, law enforcement, and the implementation of safety measures. By giving substantial weightage to the temporal aspects of the timestamp, the model equips stakeholders with valuable insights into when accidents are more likely to happen, allowing for proactive measures to enhance road safety during specific time periods.</a:t>
            </a:r>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3671883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kern="1200" dirty="0">
                <a:solidFill>
                  <a:schemeClr val="tx1"/>
                </a:solidFill>
                <a:latin typeface="+mn-lt"/>
                <a:ea typeface="+mn-ea"/>
                <a:cs typeface="+mn-cs"/>
              </a:rPr>
              <a:t>The dataset was split in 4:1 ratio into training and testing to evaluate the model's performance on unseen data. The model was trained on the training set, and its predictions were compared to the actual crash occurrences from the testing set. Cross-validation was performed to assess the model's performance. The results were computed and visualized (figure on the left) using metrics like Mean Absolute Percentage Error (MAPE), aiding in evaluating the model's accuracy and robustness.</a:t>
            </a:r>
          </a:p>
          <a:p>
            <a:endParaRPr lang="en-US" sz="2800" kern="1200" dirty="0">
              <a:solidFill>
                <a:schemeClr val="tx1"/>
              </a:solidFill>
              <a:latin typeface="+mn-lt"/>
              <a:ea typeface="+mn-ea"/>
              <a:cs typeface="+mn-cs"/>
            </a:endParaRPr>
          </a:p>
          <a:p>
            <a:r>
              <a:rPr lang="en-US" sz="2800" kern="1200" dirty="0">
                <a:solidFill>
                  <a:schemeClr val="tx1"/>
                </a:solidFill>
                <a:latin typeface="+mn-lt"/>
                <a:ea typeface="+mn-ea"/>
                <a:cs typeface="+mn-cs"/>
              </a:rPr>
              <a:t>In the figure on the right, the black dots represent observed data points, while the dark blue area indicates the forecast for future years. Additionally, the forecast encompasses an extended area depicted in light blue, providing a forecast interval accounting for uncertainty surrounding the predicted number of car crashes. The plot reveals a significant drop in the number of car crashes in 2020. This decline can primarily be attributed to reduced vehicle travel due to Covid-19 pandemic lockdowns implemented across the country. Subsequently, there is an upward trend from 2020 to 2021, followed by a relatively stable frequency in the ensuing years. It demonstrates a positive outcome: the overall frequency of vehicle crashes has been lower compared to pre-pandemic years.</a:t>
            </a:r>
          </a:p>
          <a:p>
            <a:endParaRPr lang="en-US" sz="2800" kern="1200" dirty="0">
              <a:solidFill>
                <a:schemeClr val="tx1"/>
              </a:solidFill>
              <a:latin typeface="+mn-lt"/>
              <a:ea typeface="+mn-ea"/>
              <a:cs typeface="+mn-cs"/>
            </a:endParaRPr>
          </a:p>
          <a:p>
            <a:r>
              <a:rPr lang="en-US" sz="2800" kern="1200" dirty="0">
                <a:solidFill>
                  <a:schemeClr val="tx1"/>
                </a:solidFill>
                <a:latin typeface="+mn-lt"/>
                <a:ea typeface="+mn-ea"/>
                <a:cs typeface="+mn-cs"/>
              </a:rPr>
              <a:t>This comprehensive analysis using Prophet facilitated the understanding of temporal crash patterns, forecasted future trends, and evaluated the model's performance, providing valuable insights into crash occurrences based on the provided dataset.</a:t>
            </a:r>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4268417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r>
              <a:rPr lang="en-US" sz="2800" kern="1200" dirty="0">
                <a:solidFill>
                  <a:schemeClr val="tx1"/>
                </a:solidFill>
                <a:latin typeface="+mn-lt"/>
                <a:ea typeface="+mn-ea"/>
                <a:cs typeface="+mn-cs"/>
              </a:rPr>
              <a:t>Future Scope: the study's future scope involves incorporating dynamic and updated data into trained models, particularly the time series model. This approach ensures continuous monitoring of evolving patterns in accident occurrences, enabling timely adjustments to preventive measures. Additionally, the dataset's numerous attributes offer an avenue for exploring patterns in vehicle characteristics associated with varying levels of damage and impact. Employing a similar classifier to the one utilized in this study holds promise for unveiling valuable insights. In conclusion, this research not only contributes to our understanding of current accident patterns but also lays the foundation for a dynamic and adaptive system capable of addressing evolving challenges in road safety.</a:t>
            </a:r>
          </a:p>
          <a:p>
            <a:endParaRPr lang="en-US" sz="2800"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We express our sincere gratitude to Professor J. Luo, our subject instructor, for providing exemplary guidance and supervision during the entirety of this project. We are also thankful to our teaching assistants, A. Mathur and J. Long, for their invaluable support.</a:t>
            </a:r>
          </a:p>
          <a:p>
            <a:endParaRPr lang="en-US" sz="4000" dirty="0"/>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IN" sz="2400" b="0" i="0" u="none" strike="noStrike" dirty="0">
                <a:solidFill>
                  <a:srgbClr val="000000"/>
                </a:solidFill>
                <a:effectLst/>
                <a:latin typeface="Times New Roman" panose="02020603050405020304" pitchFamily="18" charset="0"/>
              </a:rPr>
              <a:t>The attribute for “Crash Data/Time” has the information available for hour of the day when a given crash occurred. Using that information a bar chart for the frequency of accidents by hour of the day has been plotted the left hand side. It is observed that the frequency of occurrence of accidents was highest between 3 p.m. and 6 p.m. and the least between 12 a.m. and 4 a.m. </a:t>
            </a:r>
            <a:endParaRPr lang="en-IN" sz="2400" b="0" dirty="0">
              <a:effectLst/>
            </a:endParaRPr>
          </a:p>
          <a:p>
            <a:endParaRPr lang="en-US" sz="2400" dirty="0"/>
          </a:p>
          <a:p>
            <a:r>
              <a:rPr lang="en-US" sz="2400" dirty="0"/>
              <a:t>The bar plot on the right shows </a:t>
            </a:r>
            <a:r>
              <a:rPr lang="en-IN" sz="2400" b="0" i="0" u="none" strike="noStrike" dirty="0">
                <a:solidFill>
                  <a:srgbClr val="000000"/>
                </a:solidFill>
                <a:effectLst/>
                <a:latin typeface="Times New Roman" panose="02020603050405020304" pitchFamily="18" charset="0"/>
              </a:rPr>
              <a:t>the frequency of accident occurrences over different months of the year. It is explicit from the plot that there is no significant difference in the number of accidents across different months. However, the numbers peak around the months of September-October and the least frequency is observed in the months of February and April. </a:t>
            </a:r>
            <a:endParaRPr lang="en-US" sz="2400"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107021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The plot on the left can be used to infer the relation of first impact location with the extent of vehicle damage. It can be clearly seen that the damages that destroy or disable the vehicles are pre-dominantly caused when the vehicle gets hit from the front. Whereas when the vehicle is hit from behind, the damage is at the most superficial, leaving the vehicle in functional condition.</a:t>
            </a:r>
          </a:p>
          <a:p>
            <a:endParaRPr lang="en-US" sz="2800" dirty="0"/>
          </a:p>
          <a:p>
            <a:pPr rtl="0">
              <a:spcBef>
                <a:spcPts val="0"/>
              </a:spcBef>
              <a:spcAft>
                <a:spcPts val="0"/>
              </a:spcAft>
            </a:pPr>
            <a:r>
              <a:rPr lang="en-IN" sz="2800" kern="1200" dirty="0">
                <a:solidFill>
                  <a:schemeClr val="tx1"/>
                </a:solidFill>
                <a:latin typeface="+mn-lt"/>
                <a:ea typeface="+mn-ea"/>
                <a:cs typeface="+mn-cs"/>
              </a:rPr>
              <a:t>The plot on the right shows the frequencies for each category of “Vehicle Damage Extent” with a stacked bar plot (by Equipment problems). From the bar plot it can be observed that most of the accidents involved no misuse of equipments. Among the “Vehicle Damage Extent” categories, “Disabling” is observed to have the maximum frequency followed by “Functional” and “Superficial”. “Destroyed” and “No damage” are observed to have much lower frequencies comparatively. </a:t>
            </a:r>
          </a:p>
          <a:p>
            <a:br>
              <a:rPr lang="en-IN" sz="2800" kern="1200" dirty="0">
                <a:solidFill>
                  <a:schemeClr val="tx1"/>
                </a:solidFill>
                <a:latin typeface="+mn-lt"/>
                <a:ea typeface="+mn-ea"/>
                <a:cs typeface="+mn-cs"/>
              </a:rPr>
            </a:br>
            <a:endParaRPr lang="en-US" sz="28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106649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IN" sz="2800" kern="1200" dirty="0">
                <a:solidFill>
                  <a:schemeClr val="tx1"/>
                </a:solidFill>
                <a:latin typeface="+mn-lt"/>
                <a:ea typeface="+mn-ea"/>
                <a:cs typeface="+mn-cs"/>
              </a:rPr>
              <a:t>The dataset has an attribute called “ACRS Report Type” that gives the classification of the type of crash as reported by the “Automated Crash Reporting System” as “Injury Crash”, “Property Damage Crash” and “Fatal Crash”. Plot on the left side shows a grouped line chart that compares the frequency trends of the three classes over the years. It is evident from the graphs that the order of maximum to minimum number of crash types is “Property Damage Crash” “Injury Crash” and “Fatal Crash” respectively. Also the “Property Damage Crash” and “Injury Crash” types show a steep dip in respective frequencies in the year 2020 which is suspected to be due to Covid-19 pandemic and peak again in 2022. Due to the comparatively low frequency of “Fatal Crash” types, it has been plotted in a separate figure on the right hand side.</a:t>
            </a:r>
          </a:p>
          <a:p>
            <a:pPr rtl="0">
              <a:spcBef>
                <a:spcPts val="0"/>
              </a:spcBef>
              <a:spcAft>
                <a:spcPts val="0"/>
              </a:spcAft>
            </a:pPr>
            <a:endParaRPr lang="en-IN" sz="2800" kern="1200" dirty="0">
              <a:solidFill>
                <a:schemeClr val="tx1"/>
              </a:solidFill>
              <a:latin typeface="+mn-lt"/>
              <a:ea typeface="+mn-ea"/>
              <a:cs typeface="+mn-cs"/>
            </a:endParaRPr>
          </a:p>
          <a:p>
            <a:pPr rtl="0">
              <a:spcBef>
                <a:spcPts val="0"/>
              </a:spcBef>
              <a:spcAft>
                <a:spcPts val="0"/>
              </a:spcAft>
            </a:pPr>
            <a:r>
              <a:rPr lang="en-IN" sz="2800" kern="1200" dirty="0">
                <a:solidFill>
                  <a:schemeClr val="tx1"/>
                </a:solidFill>
                <a:latin typeface="+mn-lt"/>
                <a:ea typeface="+mn-ea"/>
                <a:cs typeface="+mn-cs"/>
              </a:rPr>
              <a:t>It is also evident that the number of “Fatal Crash” report types spanned from 5 to 22 which is significantly lower than other ACRS report types. </a:t>
            </a:r>
            <a:br>
              <a:rPr lang="en-IN" sz="2800" kern="1200" dirty="0">
                <a:solidFill>
                  <a:schemeClr val="tx1"/>
                </a:solidFill>
                <a:latin typeface="+mn-lt"/>
                <a:ea typeface="+mn-ea"/>
                <a:cs typeface="+mn-cs"/>
              </a:rPr>
            </a:br>
            <a:endParaRPr lang="en-US" sz="28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2775566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IN" sz="2800" kern="1200" dirty="0">
                <a:solidFill>
                  <a:schemeClr val="tx1"/>
                </a:solidFill>
                <a:latin typeface="+mn-lt"/>
                <a:ea typeface="+mn-ea"/>
                <a:cs typeface="+mn-cs"/>
              </a:rPr>
              <a:t>To find the distribution of accident frequencies by route type (grouped by ACRS Report type), a bar chart has been plotted in figure present on LHS. It is observed that Maryland (State) type route had the most number of accidents followed by Counties for “Injury Crash” and “Property Damage Crash” types. Overall, the “Property Damage Crash” ACRS report type shows the maximum frequencies followed by “Injury Crash” and due to the highly skewed distribution, “Fatal Crash” type frequencies are not visible. </a:t>
            </a:r>
          </a:p>
          <a:p>
            <a:pPr rtl="0">
              <a:spcBef>
                <a:spcPts val="0"/>
              </a:spcBef>
              <a:spcAft>
                <a:spcPts val="0"/>
              </a:spcAft>
            </a:pPr>
            <a:br>
              <a:rPr lang="en-IN" sz="2800" kern="1200" dirty="0">
                <a:solidFill>
                  <a:schemeClr val="tx1"/>
                </a:solidFill>
                <a:latin typeface="+mn-lt"/>
                <a:ea typeface="+mn-ea"/>
                <a:cs typeface="+mn-cs"/>
              </a:rPr>
            </a:br>
            <a:r>
              <a:rPr lang="en-IN" sz="2800" kern="1200" dirty="0">
                <a:solidFill>
                  <a:schemeClr val="tx1"/>
                </a:solidFill>
                <a:latin typeface="+mn-lt"/>
                <a:ea typeface="+mn-ea"/>
                <a:cs typeface="+mn-cs"/>
              </a:rPr>
              <a:t>The plot present on RHS shows that the maximum frequency of accidents that occurred during “Clear” and “Dry” conditions and the least occurred during “Cloudy” and “Wet” conditions. This clearly signifies that weather and surface conditions did not have a major impact on the number of accidents. </a:t>
            </a:r>
          </a:p>
          <a:p>
            <a:br>
              <a:rPr lang="en-IN" sz="2800" kern="1200" dirty="0">
                <a:solidFill>
                  <a:schemeClr val="tx1"/>
                </a:solidFill>
                <a:latin typeface="+mn-lt"/>
                <a:ea typeface="+mn-ea"/>
                <a:cs typeface="+mn-cs"/>
              </a:rPr>
            </a:br>
            <a:endParaRPr lang="en-US" sz="28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3823338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The plot above is a heatmap depicting the correlation between different categories of vehicle damages and different states of driver at fault attribute. The area to focus on is highlighted white border.</a:t>
            </a:r>
            <a:endParaRPr lang="en-US" sz="2800" kern="1200" dirty="0">
              <a:solidFill>
                <a:schemeClr val="tx1"/>
              </a:solidFill>
              <a:latin typeface="+mn-lt"/>
              <a:ea typeface="+mn-ea"/>
              <a:cs typeface="+mn-cs"/>
            </a:endParaRPr>
          </a:p>
          <a:p>
            <a:pPr marL="0" algn="l" defTabSz="914400" rtl="0" eaLnBrk="1" latinLnBrk="0" hangingPunct="1">
              <a:spcBef>
                <a:spcPts val="0"/>
              </a:spcBef>
              <a:spcAft>
                <a:spcPts val="0"/>
              </a:spcAft>
            </a:pPr>
            <a:endParaRPr lang="en-IN" sz="2800" kern="1200" dirty="0">
              <a:solidFill>
                <a:schemeClr val="tx1"/>
              </a:solidFill>
              <a:latin typeface="+mn-lt"/>
              <a:ea typeface="+mn-ea"/>
              <a:cs typeface="+mn-cs"/>
            </a:endParaRPr>
          </a:p>
          <a:p>
            <a:pPr marL="0" algn="l" defTabSz="914400" rtl="0" eaLnBrk="1" latinLnBrk="0" hangingPunct="1">
              <a:spcBef>
                <a:spcPts val="0"/>
              </a:spcBef>
              <a:spcAft>
                <a:spcPts val="0"/>
              </a:spcAft>
            </a:pPr>
            <a:r>
              <a:rPr lang="en-IN" sz="2800" kern="1200" dirty="0">
                <a:solidFill>
                  <a:schemeClr val="tx1"/>
                </a:solidFill>
                <a:latin typeface="+mn-lt"/>
                <a:ea typeface="+mn-ea"/>
                <a:cs typeface="+mn-cs"/>
              </a:rPr>
              <a:t>The matrix shows that when the driver is not at fault, the vehicle damage extent shows maximum correspondence to the “Functional” category with a correlation of 0.12 (ignoring the “Unknown” category). And when the driver is at fault, the vehicle damage extent shows maximum positive correspondence to the “Disabling” category with a correlation of 0.088 (ignoring the “Unknown” category). </a:t>
            </a:r>
          </a:p>
          <a:p>
            <a:pPr marL="0" algn="l" defTabSz="914400" rtl="0" eaLnBrk="1" latinLnBrk="0" hangingPunct="1"/>
            <a:br>
              <a:rPr lang="en-IN" sz="2800" kern="1200" dirty="0">
                <a:solidFill>
                  <a:schemeClr val="tx1"/>
                </a:solidFill>
                <a:latin typeface="+mn-lt"/>
                <a:ea typeface="+mn-ea"/>
                <a:cs typeface="+mn-cs"/>
              </a:rPr>
            </a:br>
            <a:endParaRPr lang="en-US" sz="2800" kern="120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2932495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The ACRS(Automated Crash Reporting System) dataset has around 43 attributes and data points of 167,799  crashes, giving us a wide scope to analyze and implement different techniques.</a:t>
            </a:r>
          </a:p>
          <a:p>
            <a:endParaRPr lang="en-US" sz="2800"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1) With attributes like Latitude, Longitude, we got the opportunity to come up with insights taking into account the location of crashes. We therefore planned on performing clustering to segregate the total county into different zones.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2) Focusing on determining Injury Severity, we planned on implementing a classifier, which given a set of conditions like Weather, Road Surface Condition, etc., would predict the injury severity of a crash in that scenario.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3) The dataset provided vehicle crash data since 2015, we planned to analyze the frequency of accidents over the years and also come up with a forecast that would aid in planning preventive measures.</a:t>
            </a:r>
          </a:p>
          <a:p>
            <a:endParaRPr lang="en-US" sz="2800"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495375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We used Gaussian Mixture Model to generate clusters based on Longitude and Latitude of crash site. We plotted the “Municipalities” associated with each crash site. The plot can be observed on the left hand side. We can clearly see two major dense clusters in the plot: </a:t>
            </a:r>
            <a:r>
              <a:rPr lang="en-IN" sz="2800" b="0" i="0" dirty="0">
                <a:solidFill>
                  <a:srgbClr val="E8EAED"/>
                </a:solidFill>
                <a:effectLst/>
                <a:latin typeface="Google Sans"/>
              </a:rPr>
              <a:t>Gaithersburg and </a:t>
            </a:r>
            <a:r>
              <a:rPr lang="en-IN" sz="2800" b="0" i="0" dirty="0">
                <a:solidFill>
                  <a:srgbClr val="202124"/>
                </a:solidFill>
                <a:effectLst/>
                <a:latin typeface="Google Sans"/>
              </a:rPr>
              <a:t>Rockville: two urban</a:t>
            </a:r>
            <a:r>
              <a:rPr lang="en-IN" sz="2800" b="0" i="0" baseline="0" dirty="0">
                <a:solidFill>
                  <a:srgbClr val="202124"/>
                </a:solidFill>
                <a:effectLst/>
                <a:latin typeface="Google Sans"/>
              </a:rPr>
              <a:t> </a:t>
            </a:r>
            <a:r>
              <a:rPr lang="en-IN" sz="2800" b="0" i="0" baseline="0" dirty="0" err="1">
                <a:solidFill>
                  <a:srgbClr val="202124"/>
                </a:solidFill>
                <a:effectLst/>
                <a:latin typeface="Google Sans"/>
              </a:rPr>
              <a:t>centers</a:t>
            </a:r>
            <a:r>
              <a:rPr lang="en-IN" sz="2800" b="0" i="0" baseline="0" dirty="0">
                <a:solidFill>
                  <a:srgbClr val="202124"/>
                </a:solidFill>
                <a:effectLst/>
                <a:latin typeface="Google Sans"/>
              </a:rPr>
              <a:t> situated along one of the highways. Other crash sites are sparse. That was due to the fact that majority of the values of “Municipality” attribute were null and therefore didn’t provide a complete information of locality. Therefore, we primarily relied on the two </a:t>
            </a:r>
            <a:r>
              <a:rPr lang="en-IN" sz="2800" b="0" i="0" baseline="0" dirty="0" err="1">
                <a:solidFill>
                  <a:srgbClr val="202124"/>
                </a:solidFill>
                <a:effectLst/>
                <a:latin typeface="Google Sans"/>
              </a:rPr>
              <a:t>centers</a:t>
            </a:r>
            <a:r>
              <a:rPr lang="en-IN" sz="2800" b="0" i="0" baseline="0" dirty="0">
                <a:solidFill>
                  <a:srgbClr val="202124"/>
                </a:solidFill>
                <a:effectLst/>
                <a:latin typeface="Google Sans"/>
              </a:rPr>
              <a:t> to finalize the clusters. The final cluster location is provided on right hand side plot.</a:t>
            </a:r>
            <a:endParaRPr lang="en-US" sz="2800"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79856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12/14/23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12/14/23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12/14/23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12/14/23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12/14/23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1.jpeg"/><Relationship Id="rId7" Type="http://schemas.openxmlformats.org/officeDocument/2006/relationships/diagramColors" Target="../diagrams/colors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2540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IN" sz="2400" b="1" i="0" u="none" strike="noStrike" dirty="0">
                <a:solidFill>
                  <a:schemeClr val="bg1"/>
                </a:solidFill>
                <a:effectLst/>
                <a:latin typeface="Times New Roman" panose="02020603050405020304" pitchFamily="18" charset="0"/>
              </a:rPr>
              <a:t>Insights into Road Accident Dynamics</a:t>
            </a:r>
            <a:endParaRPr lang="en-US" sz="24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IN" sz="1600" b="1" i="0" u="none" strike="noStrike" dirty="0">
                <a:solidFill>
                  <a:schemeClr val="bg1"/>
                </a:solidFill>
                <a:effectLst/>
                <a:latin typeface="Times New Roman" panose="02020603050405020304" pitchFamily="18" charset="0"/>
              </a:rPr>
              <a:t>A Machine Learning Approach to Accident Severity Prediction and Future Preparedness</a:t>
            </a:r>
            <a:endParaRPr lang="en-US" dirty="0">
              <a:solidFill>
                <a:srgbClr val="7CEBFF"/>
              </a:solidFill>
            </a:endParaRPr>
          </a:p>
        </p:txBody>
      </p:sp>
      <p:sp>
        <p:nvSpPr>
          <p:cNvPr id="5" name="TextBox 4">
            <a:extLst>
              <a:ext uri="{FF2B5EF4-FFF2-40B4-BE49-F238E27FC236}">
                <a16:creationId xmlns:a16="http://schemas.microsoft.com/office/drawing/2014/main" id="{416601E9-675C-DEC4-18A8-9D73D662648F}"/>
              </a:ext>
            </a:extLst>
          </p:cNvPr>
          <p:cNvSpPr txBox="1"/>
          <p:nvPr/>
        </p:nvSpPr>
        <p:spPr>
          <a:xfrm>
            <a:off x="7400870" y="685962"/>
            <a:ext cx="4655456" cy="1815882"/>
          </a:xfrm>
          <a:prstGeom prst="rect">
            <a:avLst/>
          </a:prstGeom>
          <a:noFill/>
        </p:spPr>
        <p:txBody>
          <a:bodyPr wrap="square" rtlCol="0">
            <a:spAutoFit/>
          </a:bodyPr>
          <a:lstStyle/>
          <a:p>
            <a:pPr algn="ctr"/>
            <a:r>
              <a:rPr lang="en-US" sz="2400" b="1" dirty="0">
                <a:solidFill>
                  <a:schemeClr val="bg1"/>
                </a:solidFill>
                <a:latin typeface="Times New Roman" panose="02020603050405020304" pitchFamily="18" charset="0"/>
                <a:cs typeface="Times New Roman" panose="02020603050405020304" pitchFamily="18" charset="0"/>
              </a:rPr>
              <a:t>DSCC440 : Data Mining </a:t>
            </a:r>
            <a:endParaRPr lang="en-US" sz="2000" b="1" dirty="0">
              <a:solidFill>
                <a:schemeClr val="bg1"/>
              </a:solidFill>
              <a:latin typeface="Times New Roman" panose="02020603050405020304" pitchFamily="18" charset="0"/>
              <a:cs typeface="Times New Roman" panose="02020603050405020304" pitchFamily="18" charset="0"/>
            </a:endParaRPr>
          </a:p>
          <a:p>
            <a:pPr algn="ctr"/>
            <a:endParaRPr lang="en-US" sz="2000" b="1" i="1" dirty="0">
              <a:solidFill>
                <a:schemeClr val="bg1"/>
              </a:solidFill>
              <a:latin typeface="Times New Roman" panose="02020603050405020304" pitchFamily="18" charset="0"/>
              <a:cs typeface="Times New Roman" panose="02020603050405020304" pitchFamily="18" charset="0"/>
            </a:endParaRPr>
          </a:p>
          <a:p>
            <a:pPr algn="ctr"/>
            <a:r>
              <a:rPr lang="en-US" sz="2000" b="1" i="1" dirty="0">
                <a:solidFill>
                  <a:schemeClr val="bg1"/>
                </a:solidFill>
                <a:latin typeface="Times New Roman" panose="02020603050405020304" pitchFamily="18" charset="0"/>
                <a:cs typeface="Times New Roman" panose="02020603050405020304" pitchFamily="18" charset="0"/>
              </a:rPr>
              <a:t>Under the supervision of </a:t>
            </a:r>
          </a:p>
          <a:p>
            <a:pPr algn="ctr"/>
            <a:r>
              <a:rPr lang="en-US" sz="2400" dirty="0">
                <a:solidFill>
                  <a:schemeClr val="bg1"/>
                </a:solidFill>
                <a:latin typeface="Times New Roman" panose="02020603050405020304" pitchFamily="18" charset="0"/>
                <a:cs typeface="Times New Roman" panose="02020603050405020304" pitchFamily="18" charset="0"/>
              </a:rPr>
              <a:t>Professor J. Luo</a:t>
            </a:r>
          </a:p>
          <a:p>
            <a:pPr algn="ctr"/>
            <a:r>
              <a:rPr lang="en-US" sz="2400" b="1" dirty="0">
                <a:solidFill>
                  <a:schemeClr val="bg1"/>
                </a:solidFill>
                <a:latin typeface="Times New Roman" panose="02020603050405020304" pitchFamily="18" charset="0"/>
                <a:cs typeface="Times New Roman" panose="02020603050405020304" pitchFamily="18" charset="0"/>
              </a:rPr>
              <a:t>University of Rochester</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FREQUENT PATTERN MINING</a:t>
            </a:r>
          </a:p>
        </p:txBody>
      </p:sp>
      <p:sp>
        <p:nvSpPr>
          <p:cNvPr id="4" name="Content Placeholder 3">
            <a:extLst>
              <a:ext uri="{FF2B5EF4-FFF2-40B4-BE49-F238E27FC236}">
                <a16:creationId xmlns:a16="http://schemas.microsoft.com/office/drawing/2014/main" id="{332AFA4E-3220-A295-1737-E488DE40B61C}"/>
              </a:ext>
            </a:extLst>
          </p:cNvPr>
          <p:cNvSpPr>
            <a:spLocks noGrp="1"/>
          </p:cNvSpPr>
          <p:nvPr>
            <p:ph sz="half" idx="1"/>
          </p:nvPr>
        </p:nvSpPr>
        <p:spPr/>
        <p:txBody>
          <a:bodyPr>
            <a:normAutofit/>
          </a:bodyPr>
          <a:lstStyle/>
          <a:p>
            <a:r>
              <a:rPr lang="en-US" dirty="0"/>
              <a:t>Constraints for pattern mining using </a:t>
            </a:r>
            <a:r>
              <a:rPr lang="en-US" dirty="0" err="1"/>
              <a:t>FPGrowth</a:t>
            </a:r>
            <a:endParaRPr lang="en-US" dirty="0"/>
          </a:p>
          <a:p>
            <a:r>
              <a:rPr lang="en-IN" b="0" dirty="0">
                <a:solidFill>
                  <a:srgbClr val="CE9178"/>
                </a:solidFill>
                <a:effectLst/>
                <a:latin typeface="Menlo" panose="020B0609030804020204" pitchFamily="49" charset="0"/>
              </a:rPr>
              <a:t>'ASSOCIATION_NUM_ATTRIBUTES'</a:t>
            </a:r>
            <a:r>
              <a:rPr lang="en-IN" b="0" dirty="0">
                <a:solidFill>
                  <a:srgbClr val="D4D4D4"/>
                </a:solidFill>
                <a:effectLst/>
                <a:latin typeface="Menlo" panose="020B0609030804020204" pitchFamily="49" charset="0"/>
              </a:rPr>
              <a:t>: </a:t>
            </a:r>
            <a:r>
              <a:rPr lang="en-IN" b="0" dirty="0">
                <a:solidFill>
                  <a:srgbClr val="B5CEA8"/>
                </a:solidFill>
                <a:effectLst/>
                <a:latin typeface="Menlo" panose="020B0609030804020204" pitchFamily="49" charset="0"/>
              </a:rPr>
              <a:t>4</a:t>
            </a:r>
            <a:r>
              <a:rPr lang="en-IN" b="0" dirty="0">
                <a:solidFill>
                  <a:srgbClr val="D4D4D4"/>
                </a:solidFill>
                <a:effectLst/>
                <a:latin typeface="Menlo" panose="020B0609030804020204" pitchFamily="49" charset="0"/>
              </a:rPr>
              <a:t>,</a:t>
            </a:r>
          </a:p>
          <a:p>
            <a:r>
              <a:rPr lang="en-IN" b="0" dirty="0">
                <a:solidFill>
                  <a:srgbClr val="CE9178"/>
                </a:solidFill>
                <a:effectLst/>
                <a:latin typeface="Menlo" panose="020B0609030804020204" pitchFamily="49" charset="0"/>
              </a:rPr>
              <a:t>'SUPPORT_NUM_ATTRIBUTES'</a:t>
            </a:r>
            <a:r>
              <a:rPr lang="en-IN" b="0" dirty="0">
                <a:solidFill>
                  <a:srgbClr val="D4D4D4"/>
                </a:solidFill>
                <a:effectLst/>
                <a:latin typeface="Menlo" panose="020B0609030804020204" pitchFamily="49" charset="0"/>
              </a:rPr>
              <a:t>: </a:t>
            </a:r>
            <a:r>
              <a:rPr lang="en-IN" b="0" dirty="0">
                <a:solidFill>
                  <a:srgbClr val="B5CEA8"/>
                </a:solidFill>
                <a:effectLst/>
                <a:latin typeface="Menlo" panose="020B0609030804020204" pitchFamily="49" charset="0"/>
              </a:rPr>
              <a:t>5</a:t>
            </a:r>
            <a:r>
              <a:rPr lang="en-IN" b="0" dirty="0">
                <a:solidFill>
                  <a:srgbClr val="D4D4D4"/>
                </a:solidFill>
                <a:effectLst/>
                <a:latin typeface="Menlo" panose="020B0609030804020204" pitchFamily="49" charset="0"/>
              </a:rPr>
              <a:t>,</a:t>
            </a:r>
          </a:p>
          <a:p>
            <a:r>
              <a:rPr lang="en-IN" b="0" dirty="0">
                <a:solidFill>
                  <a:srgbClr val="CE9178"/>
                </a:solidFill>
                <a:effectLst/>
                <a:latin typeface="Menlo" panose="020B0609030804020204" pitchFamily="49" charset="0"/>
              </a:rPr>
              <a:t>'ASSOCIATION_RULE_THRESHOLD'</a:t>
            </a:r>
            <a:r>
              <a:rPr lang="en-IN" b="0" dirty="0">
                <a:solidFill>
                  <a:srgbClr val="D4D4D4"/>
                </a:solidFill>
                <a:effectLst/>
                <a:latin typeface="Menlo" panose="020B0609030804020204" pitchFamily="49" charset="0"/>
              </a:rPr>
              <a:t>: </a:t>
            </a:r>
            <a:r>
              <a:rPr lang="en-IN" b="0" dirty="0">
                <a:solidFill>
                  <a:srgbClr val="B5CEA8"/>
                </a:solidFill>
                <a:effectLst/>
                <a:latin typeface="Menlo" panose="020B0609030804020204" pitchFamily="49" charset="0"/>
              </a:rPr>
              <a:t>0.8</a:t>
            </a:r>
            <a:r>
              <a:rPr lang="en-IN" b="0" dirty="0">
                <a:solidFill>
                  <a:srgbClr val="D4D4D4"/>
                </a:solidFill>
                <a:effectLst/>
                <a:latin typeface="Menlo" panose="020B0609030804020204" pitchFamily="49" charset="0"/>
              </a:rPr>
              <a:t>,</a:t>
            </a:r>
          </a:p>
          <a:p>
            <a:r>
              <a:rPr lang="en-IN" b="0" dirty="0">
                <a:solidFill>
                  <a:srgbClr val="CE9178"/>
                </a:solidFill>
                <a:effectLst/>
                <a:latin typeface="Menlo" panose="020B0609030804020204" pitchFamily="49" charset="0"/>
              </a:rPr>
              <a:t>'MIN_LENGTH_OF_PATTERN'</a:t>
            </a:r>
            <a:r>
              <a:rPr lang="en-IN" b="0" dirty="0">
                <a:solidFill>
                  <a:srgbClr val="D4D4D4"/>
                </a:solidFill>
                <a:effectLst/>
                <a:latin typeface="Menlo" panose="020B0609030804020204" pitchFamily="49" charset="0"/>
              </a:rPr>
              <a:t>: </a:t>
            </a:r>
            <a:r>
              <a:rPr lang="en-IN" b="0" dirty="0">
                <a:solidFill>
                  <a:srgbClr val="B5CEA8"/>
                </a:solidFill>
                <a:effectLst/>
                <a:latin typeface="Menlo" panose="020B0609030804020204" pitchFamily="49" charset="0"/>
              </a:rPr>
              <a:t>3</a:t>
            </a:r>
            <a:r>
              <a:rPr lang="en-IN" b="0" dirty="0">
                <a:solidFill>
                  <a:srgbClr val="D4D4D4"/>
                </a:solidFill>
                <a:effectLst/>
                <a:latin typeface="Menlo" panose="020B0609030804020204" pitchFamily="49" charset="0"/>
              </a:rPr>
              <a:t>,</a:t>
            </a:r>
          </a:p>
          <a:p>
            <a:r>
              <a:rPr lang="en-IN" b="0" dirty="0">
                <a:solidFill>
                  <a:srgbClr val="CE9178"/>
                </a:solidFill>
                <a:effectLst/>
                <a:latin typeface="Menlo" panose="020B0609030804020204" pitchFamily="49" charset="0"/>
              </a:rPr>
              <a:t>'SUPPORT_THRESHOLD_PERCENTAGE'</a:t>
            </a:r>
            <a:r>
              <a:rPr lang="en-IN" b="0" dirty="0">
                <a:solidFill>
                  <a:srgbClr val="D4D4D4"/>
                </a:solidFill>
                <a:effectLst/>
                <a:latin typeface="Menlo" panose="020B0609030804020204" pitchFamily="49" charset="0"/>
              </a:rPr>
              <a:t>: </a:t>
            </a:r>
            <a:r>
              <a:rPr lang="en-IN" b="0" dirty="0">
                <a:solidFill>
                  <a:srgbClr val="B5CEA8"/>
                </a:solidFill>
                <a:effectLst/>
                <a:latin typeface="Menlo" panose="020B0609030804020204" pitchFamily="49" charset="0"/>
              </a:rPr>
              <a:t>40</a:t>
            </a:r>
            <a:r>
              <a:rPr lang="en-IN" b="0" dirty="0">
                <a:solidFill>
                  <a:srgbClr val="D4D4D4"/>
                </a:solidFill>
                <a:effectLst/>
                <a:latin typeface="Menlo" panose="020B0609030804020204" pitchFamily="49" charset="0"/>
              </a:rPr>
              <a:t>,</a:t>
            </a:r>
          </a:p>
          <a:p>
            <a:r>
              <a:rPr lang="en-IN" b="0" dirty="0">
                <a:solidFill>
                  <a:srgbClr val="CE9178"/>
                </a:solidFill>
                <a:effectLst/>
                <a:latin typeface="Menlo" panose="020B0609030804020204" pitchFamily="49" charset="0"/>
              </a:rPr>
              <a:t>'MAX_NUM_OF_FREQUENT_PATTERNS'</a:t>
            </a:r>
            <a:r>
              <a:rPr lang="en-IN" b="0" dirty="0">
                <a:solidFill>
                  <a:srgbClr val="D4D4D4"/>
                </a:solidFill>
                <a:effectLst/>
                <a:latin typeface="Menlo" panose="020B0609030804020204" pitchFamily="49" charset="0"/>
              </a:rPr>
              <a:t>: </a:t>
            </a:r>
            <a:r>
              <a:rPr lang="en-IN" b="0" dirty="0">
                <a:solidFill>
                  <a:srgbClr val="B5CEA8"/>
                </a:solidFill>
                <a:effectLst/>
                <a:latin typeface="Menlo" panose="020B0609030804020204" pitchFamily="49" charset="0"/>
              </a:rPr>
              <a:t>30</a:t>
            </a:r>
            <a:endParaRPr lang="en-US" dirty="0"/>
          </a:p>
          <a:p>
            <a:endParaRPr lang="en-US" dirty="0"/>
          </a:p>
        </p:txBody>
      </p:sp>
      <p:pic>
        <p:nvPicPr>
          <p:cNvPr id="3" name="Content Placeholder 2">
            <a:extLst>
              <a:ext uri="{FF2B5EF4-FFF2-40B4-BE49-F238E27FC236}">
                <a16:creationId xmlns:a16="http://schemas.microsoft.com/office/drawing/2014/main" id="{1AE1A7DB-0B37-AE4E-DA34-4FB1A6622E26}"/>
              </a:ext>
            </a:extLst>
          </p:cNvPr>
          <p:cNvPicPr>
            <a:picLocks noGrp="1" noChangeAspect="1"/>
          </p:cNvPicPr>
          <p:nvPr>
            <p:ph sz="half" idx="2"/>
          </p:nvPr>
        </p:nvPicPr>
        <p:blipFill>
          <a:blip r:embed="rId3"/>
          <a:stretch>
            <a:fillRect/>
          </a:stretch>
        </p:blipFill>
        <p:spPr>
          <a:xfrm>
            <a:off x="7012027" y="2227263"/>
            <a:ext cx="3774996" cy="3633787"/>
          </a:xfrm>
          <a:prstGeom prst="rect">
            <a:avLst/>
          </a:prstGeom>
        </p:spPr>
      </p:pic>
      <p:sp>
        <p:nvSpPr>
          <p:cNvPr id="5" name="TextBox 4">
            <a:extLst>
              <a:ext uri="{FF2B5EF4-FFF2-40B4-BE49-F238E27FC236}">
                <a16:creationId xmlns:a16="http://schemas.microsoft.com/office/drawing/2014/main" id="{4840630C-BF7B-1F4C-2DCA-4A0632022C52}"/>
              </a:ext>
            </a:extLst>
          </p:cNvPr>
          <p:cNvSpPr txBox="1"/>
          <p:nvPr/>
        </p:nvSpPr>
        <p:spPr>
          <a:xfrm>
            <a:off x="7518401" y="6000991"/>
            <a:ext cx="3098284" cy="369332"/>
          </a:xfrm>
          <a:prstGeom prst="rect">
            <a:avLst/>
          </a:prstGeom>
          <a:noFill/>
        </p:spPr>
        <p:txBody>
          <a:bodyPr wrap="none" rtlCol="0">
            <a:spAutoFit/>
          </a:bodyPr>
          <a:lstStyle/>
          <a:p>
            <a:r>
              <a:rPr lang="en-US" dirty="0"/>
              <a:t>Cluster-wise Frequent Patterns</a:t>
            </a:r>
          </a:p>
        </p:txBody>
      </p:sp>
    </p:spTree>
    <p:extLst>
      <p:ext uri="{BB962C8B-B14F-4D97-AF65-F5344CB8AC3E}">
        <p14:creationId xmlns:p14="http://schemas.microsoft.com/office/powerpoint/2010/main" val="3021151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CLASSIFICATION</a:t>
            </a:r>
          </a:p>
        </p:txBody>
      </p:sp>
      <p:pic>
        <p:nvPicPr>
          <p:cNvPr id="6" name="Content Placeholder 5">
            <a:extLst>
              <a:ext uri="{FF2B5EF4-FFF2-40B4-BE49-F238E27FC236}">
                <a16:creationId xmlns:a16="http://schemas.microsoft.com/office/drawing/2014/main" id="{9014AB98-EB96-81EC-4FED-4D0432067BF3}"/>
              </a:ext>
            </a:extLst>
          </p:cNvPr>
          <p:cNvPicPr>
            <a:picLocks noGrp="1" noChangeAspect="1"/>
          </p:cNvPicPr>
          <p:nvPr>
            <p:ph sz="half" idx="1"/>
          </p:nvPr>
        </p:nvPicPr>
        <p:blipFill>
          <a:blip r:embed="rId3"/>
          <a:stretch>
            <a:fillRect/>
          </a:stretch>
        </p:blipFill>
        <p:spPr>
          <a:xfrm>
            <a:off x="696913" y="2227263"/>
            <a:ext cx="5889624" cy="4122737"/>
          </a:xfrm>
        </p:spPr>
      </p:pic>
      <p:pic>
        <p:nvPicPr>
          <p:cNvPr id="3" name="Content Placeholder 4">
            <a:extLst>
              <a:ext uri="{FF2B5EF4-FFF2-40B4-BE49-F238E27FC236}">
                <a16:creationId xmlns:a16="http://schemas.microsoft.com/office/drawing/2014/main" id="{733B4CAC-3BB7-E7E9-55DD-0B51BDBFC78B}"/>
              </a:ext>
            </a:extLst>
          </p:cNvPr>
          <p:cNvPicPr>
            <a:picLocks noGrp="1" noChangeAspect="1"/>
          </p:cNvPicPr>
          <p:nvPr>
            <p:ph sz="half" idx="2"/>
          </p:nvPr>
        </p:nvPicPr>
        <p:blipFill>
          <a:blip r:embed="rId4"/>
          <a:stretch>
            <a:fillRect/>
          </a:stretch>
        </p:blipFill>
        <p:spPr>
          <a:xfrm>
            <a:off x="6303963" y="2227263"/>
            <a:ext cx="5889624" cy="4122737"/>
          </a:xfrm>
        </p:spPr>
      </p:pic>
      <p:sp>
        <p:nvSpPr>
          <p:cNvPr id="9" name="TextBox 8">
            <a:extLst>
              <a:ext uri="{FF2B5EF4-FFF2-40B4-BE49-F238E27FC236}">
                <a16:creationId xmlns:a16="http://schemas.microsoft.com/office/drawing/2014/main" id="{388B63D6-0ECF-BE9C-EDD8-E91C6B88507A}"/>
              </a:ext>
            </a:extLst>
          </p:cNvPr>
          <p:cNvSpPr txBox="1"/>
          <p:nvPr/>
        </p:nvSpPr>
        <p:spPr>
          <a:xfrm>
            <a:off x="4021667" y="1972733"/>
            <a:ext cx="4919133" cy="369332"/>
          </a:xfrm>
          <a:prstGeom prst="rect">
            <a:avLst/>
          </a:prstGeom>
          <a:noFill/>
        </p:spPr>
        <p:txBody>
          <a:bodyPr wrap="square" rtlCol="0">
            <a:spAutoFit/>
          </a:bodyPr>
          <a:lstStyle/>
          <a:p>
            <a:r>
              <a:rPr lang="en-US" dirty="0"/>
              <a:t>TACKLING CLASS IMBALANCE WITH </a:t>
            </a:r>
            <a:r>
              <a:rPr lang="en-US" b="1" dirty="0"/>
              <a:t>SMOTE</a:t>
            </a:r>
            <a:endParaRPr lang="en-US" dirty="0"/>
          </a:p>
        </p:txBody>
      </p:sp>
      <p:sp>
        <p:nvSpPr>
          <p:cNvPr id="10" name="TextBox 9">
            <a:extLst>
              <a:ext uri="{FF2B5EF4-FFF2-40B4-BE49-F238E27FC236}">
                <a16:creationId xmlns:a16="http://schemas.microsoft.com/office/drawing/2014/main" id="{24B0CEE4-BF58-F1E1-A885-30AEBD12A019}"/>
              </a:ext>
            </a:extLst>
          </p:cNvPr>
          <p:cNvSpPr txBox="1"/>
          <p:nvPr/>
        </p:nvSpPr>
        <p:spPr>
          <a:xfrm>
            <a:off x="1627963" y="6235198"/>
            <a:ext cx="3429000" cy="369332"/>
          </a:xfrm>
          <a:prstGeom prst="rect">
            <a:avLst/>
          </a:prstGeom>
          <a:noFill/>
        </p:spPr>
        <p:txBody>
          <a:bodyPr wrap="square" rtlCol="0">
            <a:spAutoFit/>
          </a:bodyPr>
          <a:lstStyle/>
          <a:p>
            <a:r>
              <a:rPr lang="en-US" dirty="0"/>
              <a:t>Confusion matrix for original data</a:t>
            </a:r>
          </a:p>
        </p:txBody>
      </p:sp>
      <p:sp>
        <p:nvSpPr>
          <p:cNvPr id="11" name="TextBox 10">
            <a:extLst>
              <a:ext uri="{FF2B5EF4-FFF2-40B4-BE49-F238E27FC236}">
                <a16:creationId xmlns:a16="http://schemas.microsoft.com/office/drawing/2014/main" id="{3013AB91-E011-2B1D-6905-F201BDEFC5B4}"/>
              </a:ext>
            </a:extLst>
          </p:cNvPr>
          <p:cNvSpPr txBox="1"/>
          <p:nvPr/>
        </p:nvSpPr>
        <p:spPr>
          <a:xfrm>
            <a:off x="7226300" y="6128342"/>
            <a:ext cx="3905988" cy="646331"/>
          </a:xfrm>
          <a:prstGeom prst="rect">
            <a:avLst/>
          </a:prstGeom>
          <a:noFill/>
        </p:spPr>
        <p:txBody>
          <a:bodyPr wrap="square" rtlCol="0">
            <a:spAutoFit/>
          </a:bodyPr>
          <a:lstStyle/>
          <a:p>
            <a:r>
              <a:rPr lang="en-US" dirty="0"/>
              <a:t>Confusion matrix after over-sampling with SMOTE</a:t>
            </a:r>
          </a:p>
        </p:txBody>
      </p:sp>
    </p:spTree>
    <p:extLst>
      <p:ext uri="{BB962C8B-B14F-4D97-AF65-F5344CB8AC3E}">
        <p14:creationId xmlns:p14="http://schemas.microsoft.com/office/powerpoint/2010/main" val="2689234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TIME SERIES ANALYSIS</a:t>
            </a:r>
          </a:p>
        </p:txBody>
      </p:sp>
      <p:pic>
        <p:nvPicPr>
          <p:cNvPr id="5" name="Content Placeholder 4">
            <a:extLst>
              <a:ext uri="{FF2B5EF4-FFF2-40B4-BE49-F238E27FC236}">
                <a16:creationId xmlns:a16="http://schemas.microsoft.com/office/drawing/2014/main" id="{F9741481-931D-7B5D-8252-B161B25390AE}"/>
              </a:ext>
            </a:extLst>
          </p:cNvPr>
          <p:cNvPicPr>
            <a:picLocks noGrp="1" noChangeAspect="1"/>
          </p:cNvPicPr>
          <p:nvPr>
            <p:ph sz="half" idx="1"/>
          </p:nvPr>
        </p:nvPicPr>
        <p:blipFill>
          <a:blip r:embed="rId3"/>
          <a:stretch>
            <a:fillRect/>
          </a:stretch>
        </p:blipFill>
        <p:spPr>
          <a:xfrm>
            <a:off x="2477558" y="2009661"/>
            <a:ext cx="6861175" cy="4548294"/>
          </a:xfrm>
        </p:spPr>
      </p:pic>
    </p:spTree>
    <p:extLst>
      <p:ext uri="{BB962C8B-B14F-4D97-AF65-F5344CB8AC3E}">
        <p14:creationId xmlns:p14="http://schemas.microsoft.com/office/powerpoint/2010/main" val="213526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Time series analysis</a:t>
            </a:r>
          </a:p>
        </p:txBody>
      </p:sp>
      <p:sp>
        <p:nvSpPr>
          <p:cNvPr id="6" name="TextBox 5">
            <a:extLst>
              <a:ext uri="{FF2B5EF4-FFF2-40B4-BE49-F238E27FC236}">
                <a16:creationId xmlns:a16="http://schemas.microsoft.com/office/drawing/2014/main" id="{F153253C-B599-B894-FB9E-35DA11777C38}"/>
              </a:ext>
            </a:extLst>
          </p:cNvPr>
          <p:cNvSpPr txBox="1"/>
          <p:nvPr/>
        </p:nvSpPr>
        <p:spPr>
          <a:xfrm>
            <a:off x="770467" y="2350398"/>
            <a:ext cx="1888065" cy="830997"/>
          </a:xfrm>
          <a:prstGeom prst="rect">
            <a:avLst/>
          </a:prstGeom>
          <a:noFill/>
        </p:spPr>
        <p:txBody>
          <a:bodyPr wrap="square" rtlCol="0">
            <a:spAutoFit/>
          </a:bodyPr>
          <a:lstStyle/>
          <a:p>
            <a:r>
              <a:rPr lang="en-US" sz="2400" dirty="0"/>
              <a:t>Model Components</a:t>
            </a:r>
          </a:p>
        </p:txBody>
      </p:sp>
      <p:pic>
        <p:nvPicPr>
          <p:cNvPr id="11" name="Content Placeholder 10">
            <a:extLst>
              <a:ext uri="{FF2B5EF4-FFF2-40B4-BE49-F238E27FC236}">
                <a16:creationId xmlns:a16="http://schemas.microsoft.com/office/drawing/2014/main" id="{AFA3D607-66F3-5416-613D-466A4179815E}"/>
              </a:ext>
            </a:extLst>
          </p:cNvPr>
          <p:cNvPicPr>
            <a:picLocks noGrp="1" noChangeAspect="1"/>
          </p:cNvPicPr>
          <p:nvPr>
            <p:ph sz="half" idx="1"/>
          </p:nvPr>
        </p:nvPicPr>
        <p:blipFill>
          <a:blip r:embed="rId3"/>
          <a:stretch>
            <a:fillRect/>
          </a:stretch>
        </p:blipFill>
        <p:spPr>
          <a:xfrm>
            <a:off x="4272491" y="573573"/>
            <a:ext cx="7919509" cy="6284427"/>
          </a:xfrm>
        </p:spPr>
      </p:pic>
      <p:sp>
        <p:nvSpPr>
          <p:cNvPr id="12" name="TextBox 11">
            <a:extLst>
              <a:ext uri="{FF2B5EF4-FFF2-40B4-BE49-F238E27FC236}">
                <a16:creationId xmlns:a16="http://schemas.microsoft.com/office/drawing/2014/main" id="{6DC99A9A-4490-7855-B37D-D59490736554}"/>
              </a:ext>
            </a:extLst>
          </p:cNvPr>
          <p:cNvSpPr txBox="1"/>
          <p:nvPr/>
        </p:nvSpPr>
        <p:spPr>
          <a:xfrm>
            <a:off x="486554" y="3444471"/>
            <a:ext cx="4019434" cy="2308324"/>
          </a:xfrm>
          <a:prstGeom prst="rect">
            <a:avLst/>
          </a:prstGeom>
          <a:noFill/>
        </p:spPr>
        <p:txBody>
          <a:bodyPr wrap="none" rtlCol="0">
            <a:spAutoFit/>
          </a:bodyPr>
          <a:lstStyle/>
          <a:p>
            <a:r>
              <a:rPr lang="en-US" dirty="0"/>
              <a:t>The weightage the model would provide </a:t>
            </a:r>
          </a:p>
          <a:p>
            <a:r>
              <a:rPr lang="en-US" dirty="0"/>
              <a:t>to predict the crash frequency based on </a:t>
            </a:r>
          </a:p>
          <a:p>
            <a:r>
              <a:rPr lang="en-US" dirty="0"/>
              <a:t>the date, day and year of timestamp.</a:t>
            </a:r>
          </a:p>
          <a:p>
            <a:endParaRPr lang="en-US" dirty="0"/>
          </a:p>
          <a:p>
            <a:endParaRPr lang="en-US" dirty="0"/>
          </a:p>
          <a:p>
            <a:r>
              <a:rPr lang="en-US" dirty="0" err="1"/>
              <a:t>Eg</a:t>
            </a:r>
            <a:r>
              <a:rPr lang="en-US" dirty="0"/>
              <a:t>:  Accidents are more likely from</a:t>
            </a:r>
          </a:p>
          <a:p>
            <a:r>
              <a:rPr lang="en-US" dirty="0"/>
              <a:t>Tuesday to Friday and in November</a:t>
            </a:r>
          </a:p>
          <a:p>
            <a:endParaRPr lang="en-US" dirty="0"/>
          </a:p>
        </p:txBody>
      </p:sp>
    </p:spTree>
    <p:extLst>
      <p:ext uri="{BB962C8B-B14F-4D97-AF65-F5344CB8AC3E}">
        <p14:creationId xmlns:p14="http://schemas.microsoft.com/office/powerpoint/2010/main" val="415490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TIME SERIES ANALYSIS</a:t>
            </a:r>
          </a:p>
        </p:txBody>
      </p:sp>
      <p:pic>
        <p:nvPicPr>
          <p:cNvPr id="5" name="Content Placeholder 4">
            <a:extLst>
              <a:ext uri="{FF2B5EF4-FFF2-40B4-BE49-F238E27FC236}">
                <a16:creationId xmlns:a16="http://schemas.microsoft.com/office/drawing/2014/main" id="{405E2909-0209-BBB7-75B6-B4AD2043A0C7}"/>
              </a:ext>
            </a:extLst>
          </p:cNvPr>
          <p:cNvPicPr>
            <a:picLocks noGrp="1" noChangeAspect="1"/>
          </p:cNvPicPr>
          <p:nvPr>
            <p:ph sz="half" idx="1"/>
          </p:nvPr>
        </p:nvPicPr>
        <p:blipFill>
          <a:blip r:embed="rId3"/>
          <a:stretch>
            <a:fillRect/>
          </a:stretch>
        </p:blipFill>
        <p:spPr>
          <a:xfrm>
            <a:off x="0" y="2492326"/>
            <a:ext cx="4720078" cy="2832047"/>
          </a:xfrm>
        </p:spPr>
      </p:pic>
      <p:pic>
        <p:nvPicPr>
          <p:cNvPr id="8" name="Content Placeholder 7">
            <a:extLst>
              <a:ext uri="{FF2B5EF4-FFF2-40B4-BE49-F238E27FC236}">
                <a16:creationId xmlns:a16="http://schemas.microsoft.com/office/drawing/2014/main" id="{BF686ECE-8AE6-EFFB-4FA4-EBF0DA394830}"/>
              </a:ext>
            </a:extLst>
          </p:cNvPr>
          <p:cNvPicPr>
            <a:picLocks noGrp="1" noChangeAspect="1"/>
          </p:cNvPicPr>
          <p:nvPr>
            <p:ph sz="half" idx="2"/>
          </p:nvPr>
        </p:nvPicPr>
        <p:blipFill>
          <a:blip r:embed="rId4"/>
          <a:stretch>
            <a:fillRect/>
          </a:stretch>
        </p:blipFill>
        <p:spPr>
          <a:xfrm>
            <a:off x="4333874" y="1976199"/>
            <a:ext cx="7570259" cy="4546424"/>
          </a:xfrm>
        </p:spPr>
      </p:pic>
      <p:sp>
        <p:nvSpPr>
          <p:cNvPr id="9" name="TextBox 8">
            <a:extLst>
              <a:ext uri="{FF2B5EF4-FFF2-40B4-BE49-F238E27FC236}">
                <a16:creationId xmlns:a16="http://schemas.microsoft.com/office/drawing/2014/main" id="{B28BAD25-BB2B-835D-A29F-918B56000881}"/>
              </a:ext>
            </a:extLst>
          </p:cNvPr>
          <p:cNvSpPr txBox="1"/>
          <p:nvPr/>
        </p:nvSpPr>
        <p:spPr>
          <a:xfrm>
            <a:off x="7162800" y="6411500"/>
            <a:ext cx="2668808" cy="369332"/>
          </a:xfrm>
          <a:prstGeom prst="rect">
            <a:avLst/>
          </a:prstGeom>
          <a:noFill/>
        </p:spPr>
        <p:txBody>
          <a:bodyPr wrap="none" rtlCol="0">
            <a:spAutoFit/>
          </a:bodyPr>
          <a:lstStyle/>
          <a:p>
            <a:r>
              <a:rPr lang="en-US" dirty="0"/>
              <a:t>Forecast for the year 2024</a:t>
            </a:r>
          </a:p>
        </p:txBody>
      </p:sp>
      <p:sp>
        <p:nvSpPr>
          <p:cNvPr id="10" name="TextBox 9">
            <a:extLst>
              <a:ext uri="{FF2B5EF4-FFF2-40B4-BE49-F238E27FC236}">
                <a16:creationId xmlns:a16="http://schemas.microsoft.com/office/drawing/2014/main" id="{136073FE-A528-F03D-A355-19F71717041D}"/>
              </a:ext>
            </a:extLst>
          </p:cNvPr>
          <p:cNvSpPr txBox="1"/>
          <p:nvPr/>
        </p:nvSpPr>
        <p:spPr>
          <a:xfrm>
            <a:off x="287867" y="5759010"/>
            <a:ext cx="4142737" cy="369332"/>
          </a:xfrm>
          <a:prstGeom prst="rect">
            <a:avLst/>
          </a:prstGeom>
          <a:noFill/>
        </p:spPr>
        <p:txBody>
          <a:bodyPr wrap="none" rtlCol="0">
            <a:spAutoFit/>
          </a:bodyPr>
          <a:lstStyle/>
          <a:p>
            <a:r>
              <a:rPr lang="en-US" dirty="0"/>
              <a:t>Mean Average Percent Error vs Time(days)</a:t>
            </a:r>
          </a:p>
        </p:txBody>
      </p:sp>
    </p:spTree>
    <p:extLst>
      <p:ext uri="{BB962C8B-B14F-4D97-AF65-F5344CB8AC3E}">
        <p14:creationId xmlns:p14="http://schemas.microsoft.com/office/powerpoint/2010/main" val="179624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DSCC 440 Final Project [FALL 2023]</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extLst>
              <p:ext uri="{D42A27DB-BD31-4B8C-83A1-F6EECF244321}">
                <p14:modId xmlns:p14="http://schemas.microsoft.com/office/powerpoint/2010/main" val="1994070867"/>
              </p:ext>
            </p:extLst>
          </p:nvPr>
        </p:nvGraphicFramePr>
        <p:xfrm>
          <a:off x="1532370" y="2746884"/>
          <a:ext cx="5554229" cy="23144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9322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dirty="0">
                <a:solidFill>
                  <a:srgbClr val="FFFFFF"/>
                </a:solidFill>
              </a:rPr>
              <a:t>Thank You</a:t>
            </a: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Exploratory Data Analysis</a:t>
            </a:r>
          </a:p>
        </p:txBody>
      </p:sp>
      <p:pic>
        <p:nvPicPr>
          <p:cNvPr id="1030" name="Picture 6">
            <a:extLst>
              <a:ext uri="{FF2B5EF4-FFF2-40B4-BE49-F238E27FC236}">
                <a16:creationId xmlns:a16="http://schemas.microsoft.com/office/drawing/2014/main" id="{253620AC-FCE6-A529-415C-2747611C3AE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23984" y="2227263"/>
            <a:ext cx="4536982" cy="36337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9CD3F83-44FF-9C01-492A-C2FEF6C3696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623064" y="2227263"/>
            <a:ext cx="4552921" cy="363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3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Exploratory Data Analysis</a:t>
            </a:r>
          </a:p>
        </p:txBody>
      </p:sp>
      <p:pic>
        <p:nvPicPr>
          <p:cNvPr id="5" name="Content Placeholder 4">
            <a:extLst>
              <a:ext uri="{FF2B5EF4-FFF2-40B4-BE49-F238E27FC236}">
                <a16:creationId xmlns:a16="http://schemas.microsoft.com/office/drawing/2014/main" id="{AA351197-7291-D138-D45F-E875DE08729E}"/>
              </a:ext>
            </a:extLst>
          </p:cNvPr>
          <p:cNvPicPr>
            <a:picLocks noGrp="1" noChangeAspect="1"/>
          </p:cNvPicPr>
          <p:nvPr>
            <p:ph sz="half" idx="1"/>
          </p:nvPr>
        </p:nvPicPr>
        <p:blipFill>
          <a:blip r:embed="rId3"/>
          <a:stretch>
            <a:fillRect/>
          </a:stretch>
        </p:blipFill>
        <p:spPr>
          <a:xfrm>
            <a:off x="0" y="2035173"/>
            <a:ext cx="6777525" cy="3814019"/>
          </a:xfrm>
        </p:spPr>
      </p:pic>
      <p:pic>
        <p:nvPicPr>
          <p:cNvPr id="16" name="Content Placeholder 15">
            <a:extLst>
              <a:ext uri="{FF2B5EF4-FFF2-40B4-BE49-F238E27FC236}">
                <a16:creationId xmlns:a16="http://schemas.microsoft.com/office/drawing/2014/main" id="{0063CA8E-85CB-F7BC-5C97-304BAA31B19C}"/>
              </a:ext>
            </a:extLst>
          </p:cNvPr>
          <p:cNvPicPr>
            <a:picLocks noGrp="1" noChangeAspect="1"/>
          </p:cNvPicPr>
          <p:nvPr>
            <p:ph sz="half" idx="2"/>
          </p:nvPr>
        </p:nvPicPr>
        <p:blipFill>
          <a:blip r:embed="rId4"/>
          <a:stretch>
            <a:fillRect/>
          </a:stretch>
        </p:blipFill>
        <p:spPr>
          <a:xfrm>
            <a:off x="6653741" y="2306852"/>
            <a:ext cx="5422900" cy="3782383"/>
          </a:xfrm>
        </p:spPr>
      </p:pic>
      <p:sp>
        <p:nvSpPr>
          <p:cNvPr id="17" name="TextBox 16">
            <a:extLst>
              <a:ext uri="{FF2B5EF4-FFF2-40B4-BE49-F238E27FC236}">
                <a16:creationId xmlns:a16="http://schemas.microsoft.com/office/drawing/2014/main" id="{0097F8B8-466B-FB75-2541-BB36FEAE0655}"/>
              </a:ext>
            </a:extLst>
          </p:cNvPr>
          <p:cNvSpPr txBox="1"/>
          <p:nvPr/>
        </p:nvSpPr>
        <p:spPr>
          <a:xfrm>
            <a:off x="1046693" y="5781459"/>
            <a:ext cx="4185441" cy="307777"/>
          </a:xfrm>
          <a:prstGeom prst="rect">
            <a:avLst/>
          </a:prstGeom>
          <a:noFill/>
        </p:spPr>
        <p:txBody>
          <a:bodyPr wrap="none" rtlCol="0">
            <a:spAutoFit/>
          </a:bodyPr>
          <a:lstStyle/>
          <a:p>
            <a:r>
              <a:rPr lang="en-US" sz="1400" dirty="0"/>
              <a:t>Vehicle First Impact Location vs Vehicle Damage Extent</a:t>
            </a:r>
          </a:p>
        </p:txBody>
      </p:sp>
      <p:sp>
        <p:nvSpPr>
          <p:cNvPr id="18" name="Rectangle 17">
            <a:extLst>
              <a:ext uri="{FF2B5EF4-FFF2-40B4-BE49-F238E27FC236}">
                <a16:creationId xmlns:a16="http://schemas.microsoft.com/office/drawing/2014/main" id="{65CBA306-BEF7-1D17-63A8-257DC7F1CBC0}"/>
              </a:ext>
            </a:extLst>
          </p:cNvPr>
          <p:cNvSpPr/>
          <p:nvPr/>
        </p:nvSpPr>
        <p:spPr>
          <a:xfrm>
            <a:off x="296333" y="2133600"/>
            <a:ext cx="1651000" cy="9313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12874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Exploratory Data Analysis</a:t>
            </a:r>
          </a:p>
        </p:txBody>
      </p:sp>
      <p:pic>
        <p:nvPicPr>
          <p:cNvPr id="5" name="Content Placeholder 4">
            <a:extLst>
              <a:ext uri="{FF2B5EF4-FFF2-40B4-BE49-F238E27FC236}">
                <a16:creationId xmlns:a16="http://schemas.microsoft.com/office/drawing/2014/main" id="{E5BF8627-93CA-1E2A-44F2-3AF782E5D3AE}"/>
              </a:ext>
            </a:extLst>
          </p:cNvPr>
          <p:cNvPicPr>
            <a:picLocks noGrp="1" noChangeAspect="1"/>
          </p:cNvPicPr>
          <p:nvPr>
            <p:ph sz="half" idx="1"/>
          </p:nvPr>
        </p:nvPicPr>
        <p:blipFill>
          <a:blip r:embed="rId3"/>
          <a:stretch>
            <a:fillRect/>
          </a:stretch>
        </p:blipFill>
        <p:spPr>
          <a:xfrm>
            <a:off x="115664" y="2270889"/>
            <a:ext cx="6072411" cy="3546535"/>
          </a:xfrm>
        </p:spPr>
      </p:pic>
      <p:pic>
        <p:nvPicPr>
          <p:cNvPr id="8" name="Content Placeholder 7">
            <a:extLst>
              <a:ext uri="{FF2B5EF4-FFF2-40B4-BE49-F238E27FC236}">
                <a16:creationId xmlns:a16="http://schemas.microsoft.com/office/drawing/2014/main" id="{5CCB79B7-D25A-382B-8243-A9BDC802B969}"/>
              </a:ext>
            </a:extLst>
          </p:cNvPr>
          <p:cNvPicPr>
            <a:picLocks noGrp="1" noChangeAspect="1"/>
          </p:cNvPicPr>
          <p:nvPr>
            <p:ph sz="half" idx="2"/>
          </p:nvPr>
        </p:nvPicPr>
        <p:blipFill>
          <a:blip r:embed="rId4"/>
          <a:stretch>
            <a:fillRect/>
          </a:stretch>
        </p:blipFill>
        <p:spPr>
          <a:xfrm>
            <a:off x="6492875" y="2270889"/>
            <a:ext cx="5422900" cy="3546535"/>
          </a:xfrm>
        </p:spPr>
      </p:pic>
    </p:spTree>
    <p:extLst>
      <p:ext uri="{BB962C8B-B14F-4D97-AF65-F5344CB8AC3E}">
        <p14:creationId xmlns:p14="http://schemas.microsoft.com/office/powerpoint/2010/main" val="3365924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Exploratory Data Analysis</a:t>
            </a:r>
          </a:p>
        </p:txBody>
      </p:sp>
      <p:pic>
        <p:nvPicPr>
          <p:cNvPr id="5" name="Content Placeholder 4">
            <a:extLst>
              <a:ext uri="{FF2B5EF4-FFF2-40B4-BE49-F238E27FC236}">
                <a16:creationId xmlns:a16="http://schemas.microsoft.com/office/drawing/2014/main" id="{D72D754E-F6D7-E11A-F95C-E2B64F8CB31B}"/>
              </a:ext>
            </a:extLst>
          </p:cNvPr>
          <p:cNvPicPr>
            <a:picLocks noGrp="1" noChangeAspect="1"/>
          </p:cNvPicPr>
          <p:nvPr>
            <p:ph sz="half" idx="1"/>
          </p:nvPr>
        </p:nvPicPr>
        <p:blipFill>
          <a:blip r:embed="rId3"/>
          <a:stretch>
            <a:fillRect/>
          </a:stretch>
        </p:blipFill>
        <p:spPr>
          <a:xfrm>
            <a:off x="30086" y="2633133"/>
            <a:ext cx="5973839" cy="2954867"/>
          </a:xfrm>
        </p:spPr>
      </p:pic>
      <p:pic>
        <p:nvPicPr>
          <p:cNvPr id="8" name="Content Placeholder 7">
            <a:extLst>
              <a:ext uri="{FF2B5EF4-FFF2-40B4-BE49-F238E27FC236}">
                <a16:creationId xmlns:a16="http://schemas.microsoft.com/office/drawing/2014/main" id="{F8F689E9-7118-DA95-2B86-48D4C5400669}"/>
              </a:ext>
            </a:extLst>
          </p:cNvPr>
          <p:cNvPicPr>
            <a:picLocks noGrp="1" noChangeAspect="1"/>
          </p:cNvPicPr>
          <p:nvPr>
            <p:ph sz="half" idx="2"/>
          </p:nvPr>
        </p:nvPicPr>
        <p:blipFill>
          <a:blip r:embed="rId4"/>
          <a:stretch>
            <a:fillRect/>
          </a:stretch>
        </p:blipFill>
        <p:spPr>
          <a:xfrm>
            <a:off x="6188074" y="2633133"/>
            <a:ext cx="5922497" cy="2954867"/>
          </a:xfrm>
        </p:spPr>
      </p:pic>
    </p:spTree>
    <p:extLst>
      <p:ext uri="{BB962C8B-B14F-4D97-AF65-F5344CB8AC3E}">
        <p14:creationId xmlns:p14="http://schemas.microsoft.com/office/powerpoint/2010/main" val="1643715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Exploratory Data Analysis</a:t>
            </a:r>
          </a:p>
        </p:txBody>
      </p:sp>
      <p:pic>
        <p:nvPicPr>
          <p:cNvPr id="5" name="Content Placeholder 4">
            <a:extLst>
              <a:ext uri="{FF2B5EF4-FFF2-40B4-BE49-F238E27FC236}">
                <a16:creationId xmlns:a16="http://schemas.microsoft.com/office/drawing/2014/main" id="{2737FE0F-CAB9-710F-D504-05281208F00C}"/>
              </a:ext>
            </a:extLst>
          </p:cNvPr>
          <p:cNvPicPr>
            <a:picLocks noGrp="1" noChangeAspect="1"/>
          </p:cNvPicPr>
          <p:nvPr>
            <p:ph sz="half" idx="1"/>
          </p:nvPr>
        </p:nvPicPr>
        <p:blipFill>
          <a:blip r:embed="rId3"/>
          <a:stretch>
            <a:fillRect/>
          </a:stretch>
        </p:blipFill>
        <p:spPr>
          <a:xfrm>
            <a:off x="2353917" y="1871662"/>
            <a:ext cx="6409772" cy="4986338"/>
          </a:xfrm>
        </p:spPr>
      </p:pic>
      <p:sp>
        <p:nvSpPr>
          <p:cNvPr id="6" name="Rectangle 5">
            <a:extLst>
              <a:ext uri="{FF2B5EF4-FFF2-40B4-BE49-F238E27FC236}">
                <a16:creationId xmlns:a16="http://schemas.microsoft.com/office/drawing/2014/main" id="{19CCE699-5777-101B-D753-685419042C05}"/>
              </a:ext>
            </a:extLst>
          </p:cNvPr>
          <p:cNvSpPr/>
          <p:nvPr/>
        </p:nvSpPr>
        <p:spPr>
          <a:xfrm>
            <a:off x="6841067" y="2192867"/>
            <a:ext cx="1142999" cy="1735666"/>
          </a:xfrm>
          <a:prstGeom prst="rect">
            <a:avLst/>
          </a:prstGeom>
          <a:noFill/>
          <a:ln>
            <a:headEnd type="none" w="med" len="med"/>
            <a:tailEnd type="none" w="med" len="med"/>
          </a:ln>
          <a:effectLst>
            <a:glow rad="63500">
              <a:schemeClr val="accent4">
                <a:satMod val="175000"/>
                <a:alpha val="40000"/>
              </a:schemeClr>
            </a:glo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332505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Methodology</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4026424238"/>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3342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C29D5A0-61E7-C0A0-EA63-20A065FEEB0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40544" y="727188"/>
            <a:ext cx="5048850" cy="5879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746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Clustering Crash Site Locations</a:t>
            </a:r>
          </a:p>
        </p:txBody>
      </p:sp>
      <p:pic>
        <p:nvPicPr>
          <p:cNvPr id="6" name="Content Placeholder 5">
            <a:extLst>
              <a:ext uri="{FF2B5EF4-FFF2-40B4-BE49-F238E27FC236}">
                <a16:creationId xmlns:a16="http://schemas.microsoft.com/office/drawing/2014/main" id="{FC75839E-A49C-B191-864B-9AE097E4BF1D}"/>
              </a:ext>
            </a:extLst>
          </p:cNvPr>
          <p:cNvPicPr>
            <a:picLocks noGrp="1" noChangeAspect="1"/>
          </p:cNvPicPr>
          <p:nvPr>
            <p:ph sz="half" idx="1"/>
          </p:nvPr>
        </p:nvPicPr>
        <p:blipFill>
          <a:blip r:embed="rId3"/>
          <a:stretch>
            <a:fillRect/>
          </a:stretch>
        </p:blipFill>
        <p:spPr>
          <a:xfrm>
            <a:off x="581025" y="2518301"/>
            <a:ext cx="5422900" cy="3051710"/>
          </a:xfrm>
        </p:spPr>
      </p:pic>
      <p:pic>
        <p:nvPicPr>
          <p:cNvPr id="13" name="Content Placeholder 12">
            <a:extLst>
              <a:ext uri="{FF2B5EF4-FFF2-40B4-BE49-F238E27FC236}">
                <a16:creationId xmlns:a16="http://schemas.microsoft.com/office/drawing/2014/main" id="{3A0B410D-EA8D-7184-3EE0-0DA10B49D41E}"/>
              </a:ext>
            </a:extLst>
          </p:cNvPr>
          <p:cNvPicPr>
            <a:picLocks noGrp="1" noChangeAspect="1"/>
          </p:cNvPicPr>
          <p:nvPr>
            <p:ph sz="half" idx="2"/>
          </p:nvPr>
        </p:nvPicPr>
        <p:blipFill>
          <a:blip r:embed="rId4"/>
          <a:stretch>
            <a:fillRect/>
          </a:stretch>
        </p:blipFill>
        <p:spPr>
          <a:xfrm>
            <a:off x="6188075" y="2518301"/>
            <a:ext cx="5422900" cy="3051710"/>
          </a:xfrm>
        </p:spPr>
      </p:pic>
    </p:spTree>
    <p:extLst>
      <p:ext uri="{BB962C8B-B14F-4D97-AF65-F5344CB8AC3E}">
        <p14:creationId xmlns:p14="http://schemas.microsoft.com/office/powerpoint/2010/main" val="497607547"/>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42D3C2F-55A5-48C0-9D5A-95C7FF0389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Custom</Template>
  <TotalTime>190</TotalTime>
  <Words>2464</Words>
  <Application>Microsoft Macintosh PowerPoint</Application>
  <PresentationFormat>Widescreen</PresentationFormat>
  <Paragraphs>104</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Gill Sans MT</vt:lpstr>
      <vt:lpstr>Google Sans</vt:lpstr>
      <vt:lpstr>Menlo</vt:lpstr>
      <vt:lpstr>Söhne</vt:lpstr>
      <vt:lpstr>Times New Roman</vt:lpstr>
      <vt:lpstr>Wingdings 2</vt:lpstr>
      <vt:lpstr>Custom</vt:lpstr>
      <vt:lpstr>Insights into Road Accident Dynamics</vt:lpstr>
      <vt:lpstr>Exploratory Data Analysis</vt:lpstr>
      <vt:lpstr>Exploratory Data Analysis</vt:lpstr>
      <vt:lpstr>Exploratory Data Analysis</vt:lpstr>
      <vt:lpstr>Exploratory Data Analysis</vt:lpstr>
      <vt:lpstr>Exploratory Data Analysis</vt:lpstr>
      <vt:lpstr>Methodology</vt:lpstr>
      <vt:lpstr>PowerPoint Presentation</vt:lpstr>
      <vt:lpstr>Clustering Crash Site Locations</vt:lpstr>
      <vt:lpstr>FREQUENT PATTERN MINING</vt:lpstr>
      <vt:lpstr>CLASSIFICATION</vt:lpstr>
      <vt:lpstr>TIME SERIES ANALYSIS</vt:lpstr>
      <vt:lpstr>Time series analysis</vt:lpstr>
      <vt:lpstr>TIME SERIES ANALYSIS</vt:lpstr>
      <vt:lpstr>DSCC 440 Final Project [FALL 2023]</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Insights into Road Accident Dynamics</dc:title>
  <dc:creator>Agarwal, Neel</dc:creator>
  <cp:lastModifiedBy>Agarwal, Neel</cp:lastModifiedBy>
  <cp:revision>32</cp:revision>
  <dcterms:created xsi:type="dcterms:W3CDTF">2023-12-15T00:43:05Z</dcterms:created>
  <dcterms:modified xsi:type="dcterms:W3CDTF">2023-12-15T04:41:22Z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